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67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0" algn="ctr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F1A464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45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E7E8"/>
    <a:srgbClr val="2979AF"/>
    <a:srgbClr val="343434"/>
    <a:srgbClr val="9DE7E8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47"/>
    <p:restoredTop sz="94681"/>
  </p:normalViewPr>
  <p:slideViewPr>
    <p:cSldViewPr snapToGrid="0" snapToObjects="1">
      <p:cViewPr varScale="1">
        <p:scale>
          <a:sx n="78" d="100"/>
          <a:sy n="78" d="100"/>
        </p:scale>
        <p:origin x="796" y="84"/>
      </p:cViewPr>
      <p:guideLst>
        <p:guide orient="horz" pos="4320"/>
        <p:guide pos="457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90427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044216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EB556D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solidFill>
                  <a:srgbClr val="000000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0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1pPr>
            <a:lvl2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2pPr>
            <a:lvl3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3pPr>
            <a:lvl4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4pPr>
            <a:lvl5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1pPr>
            <a:lvl2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2pPr>
            <a:lvl3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3pPr>
            <a:lvl4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4pPr>
            <a:lvl5pPr marL="0" indent="0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solidFill>
                  <a:srgbClr val="000000"/>
                </a:solidFill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>
            <a:spLocks noGrp="1"/>
          </p:cNvSpPr>
          <p:nvPr>
            <p:ph type="pic" sz="quarter" idx="13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15009552_2264x1509.jpg"/>
          <p:cNvSpPr>
            <a:spLocks noGrp="1"/>
          </p:cNvSpPr>
          <p:nvPr>
            <p:ph type="pic" sz="quarter" idx="14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740519873_3318x2212.jpg"/>
          <p:cNvSpPr>
            <a:spLocks noGrp="1"/>
          </p:cNvSpPr>
          <p:nvPr>
            <p:ph type="pic" idx="15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>
            <a:spLocks noGrp="1"/>
          </p:cNvSpPr>
          <p:nvPr>
            <p:ph type="pic" idx="13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>
            <a:spLocks noGrp="1"/>
          </p:cNvSpPr>
          <p:nvPr>
            <p:ph type="pic" idx="13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3" name="Image"/>
          <p:cNvSpPr>
            <a:spLocks noGrp="1"/>
          </p:cNvSpPr>
          <p:nvPr>
            <p:ph type="pic" idx="13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1" name="Image"/>
          <p:cNvSpPr>
            <a:spLocks noGrp="1"/>
          </p:cNvSpPr>
          <p:nvPr>
            <p:ph type="pic" idx="13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2" name="Slide Subtitle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z="12800" spc="0"/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0" algn="l" defTabSz="825500">
              <a:lnSpc>
                <a:spcPct val="100000"/>
              </a:lnSpc>
              <a:buSzTx/>
              <a:buNone/>
              <a:defRPr sz="6800" spc="-136">
                <a:solidFill>
                  <a:srgbClr val="000000"/>
                </a:solidFill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Agenda Subtitle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ctr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F1A464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owered by Saint Shine Education"/>
          <p:cNvSpPr txBox="1">
            <a:spLocks noGrp="1"/>
          </p:cNvSpPr>
          <p:nvPr>
            <p:ph type="body" idx="13"/>
          </p:nvPr>
        </p:nvSpPr>
        <p:spPr>
          <a:xfrm>
            <a:off x="584200" y="12671962"/>
            <a:ext cx="4420293" cy="60579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577850">
              <a:defRPr sz="2100" spc="-21">
                <a:solidFill>
                  <a:srgbClr val="62BEE0"/>
                </a:solidFill>
              </a:defRPr>
            </a:lvl1pPr>
          </a:lstStyle>
          <a:p>
            <a:r>
              <a:rPr dirty="0"/>
              <a:t>Powered by Saint Shine Education</a:t>
            </a:r>
          </a:p>
        </p:txBody>
      </p:sp>
      <p:sp>
        <p:nvSpPr>
          <p:cNvPr id="152" name="Python 101: Lesson 1"/>
          <p:cNvSpPr txBox="1">
            <a:spLocks noGrp="1"/>
          </p:cNvSpPr>
          <p:nvPr>
            <p:ph type="ctrTitle"/>
          </p:nvPr>
        </p:nvSpPr>
        <p:spPr>
          <a:xfrm>
            <a:off x="1219200" y="3531215"/>
            <a:ext cx="16116003" cy="2716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6C7EB"/>
                </a:solidFill>
              </a:defRPr>
            </a:lvl1pPr>
          </a:lstStyle>
          <a:p>
            <a:r>
              <a:rPr dirty="0"/>
              <a:t>Python 101: Lesson 1</a:t>
            </a:r>
          </a:p>
        </p:txBody>
      </p:sp>
      <p:sp>
        <p:nvSpPr>
          <p:cNvPr id="153" name="# 赶紧上车，打造自己的第一段Python程序!"/>
          <p:cNvSpPr txBox="1">
            <a:spLocks noGrp="1"/>
          </p:cNvSpPr>
          <p:nvPr>
            <p:ph type="subTitle" sz="quarter" idx="1"/>
          </p:nvPr>
        </p:nvSpPr>
        <p:spPr>
          <a:xfrm>
            <a:off x="1054100" y="6247975"/>
            <a:ext cx="21945600" cy="2250593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spcBef>
                <a:spcPts val="2400"/>
              </a:spcBef>
              <a:defRPr spc="0">
                <a:solidFill>
                  <a:srgbClr val="9EE7E8"/>
                </a:solidFill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</a:lstStyle>
          <a:p>
            <a:r>
              <a:rPr dirty="0"/>
              <a:t># </a:t>
            </a:r>
            <a:r>
              <a:rPr dirty="0" err="1"/>
              <a:t>赶紧上车，打造自己的第一段Python程序</a:t>
            </a:r>
            <a:r>
              <a:rPr dirty="0"/>
              <a:t>!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Recap - 敲黑板，记重点！"/>
          <p:cNvSpPr txBox="1">
            <a:spLocks noGrp="1"/>
          </p:cNvSpPr>
          <p:nvPr>
            <p:ph type="title" idx="4294967295"/>
          </p:nvPr>
        </p:nvSpPr>
        <p:spPr>
          <a:xfrm>
            <a:off x="10381581" y="457200"/>
            <a:ext cx="10682040" cy="1856929"/>
          </a:xfrm>
          <a:prstGeom prst="rect">
            <a:avLst/>
          </a:prstGeom>
        </p:spPr>
        <p:txBody>
          <a:bodyPr>
            <a:normAutofit/>
          </a:bodyPr>
          <a:lstStyle>
            <a:lvl1pPr defTabSz="2365248">
              <a:defRPr sz="7372" spc="-73">
                <a:solidFill>
                  <a:srgbClr val="66C7EB"/>
                </a:solidFill>
              </a:defRPr>
            </a:lvl1pPr>
          </a:lstStyle>
          <a:p>
            <a:r>
              <a:t>Recap - 敲黑板，记重点！</a:t>
            </a:r>
          </a:p>
        </p:txBody>
      </p:sp>
      <p:sp>
        <p:nvSpPr>
          <p:cNvPr id="245" name="if语句"/>
          <p:cNvSpPr txBox="1"/>
          <p:nvPr/>
        </p:nvSpPr>
        <p:spPr>
          <a:xfrm>
            <a:off x="8010500" y="4587494"/>
            <a:ext cx="4170612" cy="723391"/>
          </a:xfrm>
          <a:prstGeom prst="rect">
            <a:avLst/>
          </a:prstGeom>
          <a:solidFill>
            <a:srgbClr val="62BEE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if语句</a:t>
            </a:r>
          </a:p>
        </p:txBody>
      </p:sp>
      <p:sp>
        <p:nvSpPr>
          <p:cNvPr id="246" name="数据类型(Again!)"/>
          <p:cNvSpPr txBox="1"/>
          <p:nvPr/>
        </p:nvSpPr>
        <p:spPr>
          <a:xfrm>
            <a:off x="13637294" y="4587494"/>
            <a:ext cx="4170613" cy="723391"/>
          </a:xfrm>
          <a:prstGeom prst="rect">
            <a:avLst/>
          </a:prstGeom>
          <a:solidFill>
            <a:srgbClr val="62BEE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数据类型(Again!)</a:t>
            </a:r>
          </a:p>
        </p:txBody>
      </p:sp>
      <p:sp>
        <p:nvSpPr>
          <p:cNvPr id="247" name="条件判断式…"/>
          <p:cNvSpPr txBox="1"/>
          <p:nvPr/>
        </p:nvSpPr>
        <p:spPr>
          <a:xfrm>
            <a:off x="8023200" y="5302108"/>
            <a:ext cx="4145212" cy="3165346"/>
          </a:xfrm>
          <a:prstGeom prst="rect">
            <a:avLst/>
          </a:prstGeom>
          <a:ln w="25400">
            <a:solidFill>
              <a:srgbClr val="62BEE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条件判断式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else语句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elif语句</a:t>
            </a:r>
          </a:p>
        </p:txBody>
      </p:sp>
      <p:sp>
        <p:nvSpPr>
          <p:cNvPr id="248" name="布尔值bool…"/>
          <p:cNvSpPr txBox="1"/>
          <p:nvPr/>
        </p:nvSpPr>
        <p:spPr>
          <a:xfrm>
            <a:off x="13649993" y="5248150"/>
            <a:ext cx="4145212" cy="3219700"/>
          </a:xfrm>
          <a:prstGeom prst="rect">
            <a:avLst/>
          </a:prstGeom>
          <a:ln w="25400">
            <a:solidFill>
              <a:srgbClr val="62BEE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布尔值bool </a:t>
            </a:r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r>
              <a:t>True </a:t>
            </a:r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r>
              <a:t>False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基本运算 </a:t>
            </a:r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r>
              <a:t>% 求模（余数）</a:t>
            </a:r>
          </a:p>
        </p:txBody>
      </p:sp>
      <p:sp>
        <p:nvSpPr>
          <p:cNvPr id="249" name="比较操作符"/>
          <p:cNvSpPr txBox="1"/>
          <p:nvPr/>
        </p:nvSpPr>
        <p:spPr>
          <a:xfrm>
            <a:off x="19264087" y="4587494"/>
            <a:ext cx="4170613" cy="723391"/>
          </a:xfrm>
          <a:prstGeom prst="rect">
            <a:avLst/>
          </a:prstGeom>
          <a:solidFill>
            <a:srgbClr val="62BEE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 比较操作符</a:t>
            </a:r>
          </a:p>
        </p:txBody>
      </p:sp>
      <p:sp>
        <p:nvSpPr>
          <p:cNvPr id="250" name="==     !=…"/>
          <p:cNvSpPr txBox="1"/>
          <p:nvPr/>
        </p:nvSpPr>
        <p:spPr>
          <a:xfrm>
            <a:off x="19276787" y="5299312"/>
            <a:ext cx="4145213" cy="3170937"/>
          </a:xfrm>
          <a:prstGeom prst="rect">
            <a:avLst/>
          </a:prstGeom>
          <a:ln w="25400">
            <a:solidFill>
              <a:srgbClr val="62BEE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==     !=</a:t>
            </a:r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&lt;  &gt;   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&lt;=   &gt;=</a:t>
            </a:r>
          </a:p>
        </p:txBody>
      </p:sp>
      <p:sp>
        <p:nvSpPr>
          <p:cNvPr id="25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52" name="Other Tips:…"/>
          <p:cNvSpPr txBox="1"/>
          <p:nvPr/>
        </p:nvSpPr>
        <p:spPr>
          <a:xfrm>
            <a:off x="7962726" y="10160000"/>
            <a:ext cx="13868748" cy="2170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600">
                <a:solidFill>
                  <a:srgbClr val="66C7EB"/>
                </a:solidFill>
              </a:defRPr>
            </a:pPr>
            <a:r>
              <a:t>Other Tips: </a:t>
            </a:r>
          </a:p>
          <a:p>
            <a:pPr marL="228600" indent="-228600" algn="l">
              <a:buSzPct val="100000"/>
              <a:buChar char="•"/>
              <a:defRPr sz="2400">
                <a:solidFill>
                  <a:srgbClr val="9EE7E8"/>
                </a:solidFill>
              </a:defRPr>
            </a:pPr>
            <a:r>
              <a:t>代码注释快捷键：Ctrl + / (Win); Cmd + / (Mac)</a:t>
            </a:r>
          </a:p>
          <a:p>
            <a:pPr marL="228600" indent="-228600" algn="l">
              <a:buSzPct val="100000"/>
              <a:buChar char="•"/>
              <a:defRPr sz="2400">
                <a:solidFill>
                  <a:srgbClr val="9EE7E8"/>
                </a:solidFill>
              </a:defRPr>
            </a:pPr>
            <a:r>
              <a:t>控制流语句在流程图中用菱形表示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hat’s It!…"/>
          <p:cNvSpPr txBox="1">
            <a:spLocks noGrp="1"/>
          </p:cNvSpPr>
          <p:nvPr>
            <p:ph type="title" idx="4294967295"/>
          </p:nvPr>
        </p:nvSpPr>
        <p:spPr>
          <a:xfrm>
            <a:off x="5876800" y="3751733"/>
            <a:ext cx="12630400" cy="6212534"/>
          </a:xfrm>
          <a:prstGeom prst="rect">
            <a:avLst/>
          </a:prstGeom>
        </p:spPr>
        <p:txBody>
          <a:bodyPr/>
          <a:lstStyle/>
          <a:p>
            <a:pPr defTabSz="2170176">
              <a:defRPr sz="7476" spc="-74">
                <a:solidFill>
                  <a:srgbClr val="9EE7E8"/>
                </a:solidFill>
              </a:defRPr>
            </a:pPr>
            <a:r>
              <a:t>That’s It!</a:t>
            </a:r>
          </a:p>
          <a:p>
            <a:pPr defTabSz="2170176">
              <a:defRPr sz="7476" spc="-74">
                <a:solidFill>
                  <a:srgbClr val="9EE7E8"/>
                </a:solidFill>
              </a:defRPr>
            </a:pPr>
            <a:r>
              <a:t>Now you can call yourself </a:t>
            </a:r>
          </a:p>
          <a:p>
            <a:pPr defTabSz="2170176">
              <a:defRPr sz="7476" spc="-74">
                <a:solidFill>
                  <a:srgbClr val="4B90CF"/>
                </a:solidFill>
              </a:defRPr>
            </a:pPr>
            <a:r>
              <a:t>A</a:t>
            </a:r>
          </a:p>
          <a:p>
            <a:pPr defTabSz="2170176">
              <a:defRPr sz="7476" spc="-74">
                <a:solidFill>
                  <a:srgbClr val="4B90CF"/>
                </a:solidFill>
              </a:defRPr>
            </a:pPr>
            <a:r>
              <a:t> ROOKIE </a:t>
            </a:r>
          </a:p>
          <a:p>
            <a:pPr defTabSz="2170176">
              <a:defRPr sz="7476" spc="-74">
                <a:solidFill>
                  <a:srgbClr val="4B90CF"/>
                </a:solidFill>
              </a:defRPr>
            </a:pPr>
            <a:r>
              <a:t>PROGRAMMER</a:t>
            </a:r>
          </a:p>
        </p:txBody>
      </p:sp>
      <p:sp>
        <p:nvSpPr>
          <p:cNvPr id="25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7313" y="12700000"/>
            <a:ext cx="316993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56" name="Powered by Saint Shine Education"/>
          <p:cNvSpPr txBox="1"/>
          <p:nvPr/>
        </p:nvSpPr>
        <p:spPr>
          <a:xfrm>
            <a:off x="9981853" y="11029238"/>
            <a:ext cx="4420294" cy="605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defTabSz="577850">
              <a:lnSpc>
                <a:spcPct val="100000"/>
              </a:lnSpc>
              <a:spcBef>
                <a:spcPts val="0"/>
              </a:spcBef>
              <a:defRPr sz="2100" spc="-21">
                <a:solidFill>
                  <a:srgbClr val="9EE7E8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Powered by Saint Shine Education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4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C1A202B-CA0F-C54C-A136-F1F00F3997BF}"/>
              </a:ext>
            </a:extLst>
          </p:cNvPr>
          <p:cNvSpPr/>
          <p:nvPr/>
        </p:nvSpPr>
        <p:spPr>
          <a:xfrm>
            <a:off x="15181545" y="0"/>
            <a:ext cx="9202456" cy="13716000"/>
          </a:xfrm>
          <a:prstGeom prst="rect">
            <a:avLst/>
          </a:prstGeom>
          <a:solidFill>
            <a:srgbClr val="19191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1303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Graphik"/>
              <a:ea typeface="Graphik"/>
              <a:cs typeface="Graphik"/>
              <a:sym typeface="Graphik"/>
            </a:endParaRPr>
          </a:p>
        </p:txBody>
      </p:sp>
      <p:sp>
        <p:nvSpPr>
          <p:cNvPr id="2" name="AutoShape 2"/>
          <p:cNvSpPr/>
          <p:nvPr/>
        </p:nvSpPr>
        <p:spPr>
          <a:xfrm>
            <a:off x="21590000" y="0"/>
            <a:ext cx="2794000" cy="169333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3" name="AutoShape 3"/>
          <p:cNvSpPr/>
          <p:nvPr/>
        </p:nvSpPr>
        <p:spPr>
          <a:xfrm>
            <a:off x="0" y="13546667"/>
            <a:ext cx="21590000" cy="169333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9" name="Python 101: Lesson 1">
            <a:extLst>
              <a:ext uri="{FF2B5EF4-FFF2-40B4-BE49-F238E27FC236}">
                <a16:creationId xmlns:a16="http://schemas.microsoft.com/office/drawing/2014/main" id="{F669AC61-B62B-7941-8BBD-1CE80435CB8A}"/>
              </a:ext>
            </a:extLst>
          </p:cNvPr>
          <p:cNvSpPr txBox="1">
            <a:spLocks/>
          </p:cNvSpPr>
          <p:nvPr/>
        </p:nvSpPr>
        <p:spPr>
          <a:xfrm>
            <a:off x="15306806" y="4257896"/>
            <a:ext cx="8830031" cy="2716760"/>
          </a:xfrm>
          <a:prstGeom prst="rect">
            <a:avLst/>
          </a:prstGeom>
          <a:effectLst/>
        </p:spPr>
        <p:txBody>
          <a:bodyPr anchor="ctr"/>
          <a:lstStyle>
            <a:lvl1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66C7EB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1pPr>
            <a:lvl2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2pPr>
            <a:lvl3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3pPr>
            <a:lvl4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4pPr>
            <a:lvl5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5pPr>
            <a:lvl6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6pPr>
            <a:lvl7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7pPr>
            <a:lvl8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8pPr>
            <a:lvl9pPr marL="0" marR="0" indent="0" algn="ctr" defTabSz="24384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-84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anela Bold"/>
              </a:defRPr>
            </a:lvl9pPr>
          </a:lstStyle>
          <a:p>
            <a:pPr algn="l" hangingPunct="1"/>
            <a:r>
              <a:rPr lang="en-US" dirty="0"/>
              <a:t>        Lesson 1</a:t>
            </a:r>
            <a:r>
              <a:rPr lang="zh-CN" altLang="en-US" dirty="0"/>
              <a:t> </a:t>
            </a:r>
            <a:r>
              <a:rPr lang="en-US" altLang="zh-CN" dirty="0"/>
              <a:t>  </a:t>
            </a:r>
          </a:p>
          <a:p>
            <a:pPr hangingPunct="1"/>
            <a:r>
              <a:rPr lang="en-US" altLang="zh-CN" dirty="0"/>
              <a:t>                #Tutorial#</a:t>
            </a:r>
            <a:endParaRPr lang="en-US" dirty="0"/>
          </a:p>
        </p:txBody>
      </p:sp>
      <p:sp>
        <p:nvSpPr>
          <p:cNvPr id="10" name="什么是流程控制？">
            <a:extLst>
              <a:ext uri="{FF2B5EF4-FFF2-40B4-BE49-F238E27FC236}">
                <a16:creationId xmlns:a16="http://schemas.microsoft.com/office/drawing/2014/main" id="{EC45297B-E5C9-D140-95AC-A56532E972B6}"/>
              </a:ext>
            </a:extLst>
          </p:cNvPr>
          <p:cNvSpPr txBox="1">
            <a:spLocks/>
          </p:cNvSpPr>
          <p:nvPr/>
        </p:nvSpPr>
        <p:spPr>
          <a:xfrm>
            <a:off x="19001984" y="12474275"/>
            <a:ext cx="5803063" cy="115705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546100" marR="0" indent="-546100" algn="ctr" defTabSz="627379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5928" b="0" i="0" u="none" strike="noStrike" cap="none" spc="-59" baseline="0">
                <a:solidFill>
                  <a:srgbClr val="9EE7E8"/>
                </a:solidFill>
                <a:uFillTx/>
                <a:latin typeface="Canela Text Bold"/>
                <a:ea typeface="Canela Text Bold"/>
                <a:cs typeface="Canela Text Bold"/>
                <a:sym typeface="Canela Text Bold"/>
              </a:defRPr>
            </a:lvl1pPr>
            <a:lvl2pPr marL="10922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6383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1844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7305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marL="0" indent="0" hangingPunct="1">
              <a:buNone/>
            </a:pPr>
            <a:r>
              <a:rPr lang="en-US" altLang="zh-CN" dirty="0"/>
              <a:t>Python 101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C21B68-1734-1C43-B561-3C8E6C8F1920}"/>
              </a:ext>
            </a:extLst>
          </p:cNvPr>
          <p:cNvSpPr txBox="1"/>
          <p:nvPr/>
        </p:nvSpPr>
        <p:spPr>
          <a:xfrm rot="19607727">
            <a:off x="3319397" y="5482239"/>
            <a:ext cx="4622104" cy="46884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9EE7E8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N" sz="44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Segoe Script" panose="020B0804020000000003" pitchFamily="34" charset="0"/>
                <a:sym typeface="Canela Text Regular"/>
              </a:rPr>
              <a:t>Practice!</a:t>
            </a:r>
            <a:endParaRPr lang="en-CN" dirty="0">
              <a:solidFill>
                <a:srgbClr val="9EE7E8"/>
              </a:solidFill>
              <a:latin typeface="Segoe Script" panose="020B0804020000000003" pitchFamily="34" charset="0"/>
            </a:endParaRP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EE7E8"/>
                </a:solidFill>
                <a:latin typeface="Segoe Script" panose="020B0804020000000003" pitchFamily="34" charset="0"/>
              </a:rPr>
              <a:t>Practice!!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9EE7E8"/>
                </a:solidFill>
                <a:effectLst/>
                <a:uFillTx/>
                <a:latin typeface="Segoe Script" panose="020B0804020000000003" pitchFamily="34" charset="0"/>
                <a:sym typeface="Canela Text Regular"/>
              </a:rPr>
              <a:t>Practice!!!</a:t>
            </a:r>
          </a:p>
          <a:p>
            <a:pPr marL="0" marR="0" indent="0" algn="ctr" defTabSz="2438338" rtl="0" fontAlgn="auto" latinLnBrk="0" hangingPunct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4400" b="0" i="0" u="none" strike="noStrike" cap="none" spc="0" normalizeH="0" baseline="0" dirty="0">
              <a:ln>
                <a:noFill/>
              </a:ln>
              <a:solidFill>
                <a:srgbClr val="9EE7E8"/>
              </a:solidFill>
              <a:effectLst/>
              <a:uFillTx/>
              <a:sym typeface="Canela Text Regular"/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41ACAACA-14C8-4B42-96A8-6A78F3661165}"/>
              </a:ext>
            </a:extLst>
          </p:cNvPr>
          <p:cNvSpPr/>
          <p:nvPr/>
        </p:nvSpPr>
        <p:spPr>
          <a:xfrm>
            <a:off x="3507288" y="6400800"/>
            <a:ext cx="4285633" cy="2981195"/>
          </a:xfrm>
          <a:custGeom>
            <a:avLst/>
            <a:gdLst>
              <a:gd name="connsiteX0" fmla="*/ 0 w 4285633"/>
              <a:gd name="connsiteY0" fmla="*/ 1578279 h 2981195"/>
              <a:gd name="connsiteX1" fmla="*/ 87682 w 4285633"/>
              <a:gd name="connsiteY1" fmla="*/ 1252603 h 2981195"/>
              <a:gd name="connsiteX2" fmla="*/ 112734 w 4285633"/>
              <a:gd name="connsiteY2" fmla="*/ 1189973 h 2981195"/>
              <a:gd name="connsiteX3" fmla="*/ 137786 w 4285633"/>
              <a:gd name="connsiteY3" fmla="*/ 1114816 h 2981195"/>
              <a:gd name="connsiteX4" fmla="*/ 175364 w 4285633"/>
              <a:gd name="connsiteY4" fmla="*/ 1052186 h 2981195"/>
              <a:gd name="connsiteX5" fmla="*/ 237994 w 4285633"/>
              <a:gd name="connsiteY5" fmla="*/ 951978 h 2981195"/>
              <a:gd name="connsiteX6" fmla="*/ 263046 w 4285633"/>
              <a:gd name="connsiteY6" fmla="*/ 914400 h 2981195"/>
              <a:gd name="connsiteX7" fmla="*/ 338202 w 4285633"/>
              <a:gd name="connsiteY7" fmla="*/ 839244 h 2981195"/>
              <a:gd name="connsiteX8" fmla="*/ 375780 w 4285633"/>
              <a:gd name="connsiteY8" fmla="*/ 801666 h 2981195"/>
              <a:gd name="connsiteX9" fmla="*/ 488515 w 4285633"/>
              <a:gd name="connsiteY9" fmla="*/ 726510 h 2981195"/>
              <a:gd name="connsiteX10" fmla="*/ 538619 w 4285633"/>
              <a:gd name="connsiteY10" fmla="*/ 688932 h 2981195"/>
              <a:gd name="connsiteX11" fmla="*/ 588723 w 4285633"/>
              <a:gd name="connsiteY11" fmla="*/ 676405 h 2981195"/>
              <a:gd name="connsiteX12" fmla="*/ 726509 w 4285633"/>
              <a:gd name="connsiteY12" fmla="*/ 626301 h 2981195"/>
              <a:gd name="connsiteX13" fmla="*/ 851770 w 4285633"/>
              <a:gd name="connsiteY13" fmla="*/ 601249 h 2981195"/>
              <a:gd name="connsiteX14" fmla="*/ 1064712 w 4285633"/>
              <a:gd name="connsiteY14" fmla="*/ 563671 h 2981195"/>
              <a:gd name="connsiteX15" fmla="*/ 1152394 w 4285633"/>
              <a:gd name="connsiteY15" fmla="*/ 551145 h 2981195"/>
              <a:gd name="connsiteX16" fmla="*/ 1227550 w 4285633"/>
              <a:gd name="connsiteY16" fmla="*/ 538619 h 2981195"/>
              <a:gd name="connsiteX17" fmla="*/ 1290180 w 4285633"/>
              <a:gd name="connsiteY17" fmla="*/ 526093 h 2981195"/>
              <a:gd name="connsiteX18" fmla="*/ 1503123 w 4285633"/>
              <a:gd name="connsiteY18" fmla="*/ 513567 h 2981195"/>
              <a:gd name="connsiteX19" fmla="*/ 1878904 w 4285633"/>
              <a:gd name="connsiteY19" fmla="*/ 526093 h 2981195"/>
              <a:gd name="connsiteX20" fmla="*/ 2029216 w 4285633"/>
              <a:gd name="connsiteY20" fmla="*/ 526093 h 2981195"/>
              <a:gd name="connsiteX21" fmla="*/ 2104372 w 4285633"/>
              <a:gd name="connsiteY21" fmla="*/ 463463 h 2981195"/>
              <a:gd name="connsiteX22" fmla="*/ 2141950 w 4285633"/>
              <a:gd name="connsiteY22" fmla="*/ 438411 h 2981195"/>
              <a:gd name="connsiteX23" fmla="*/ 2179528 w 4285633"/>
              <a:gd name="connsiteY23" fmla="*/ 400833 h 2981195"/>
              <a:gd name="connsiteX24" fmla="*/ 2242159 w 4285633"/>
              <a:gd name="connsiteY24" fmla="*/ 350729 h 2981195"/>
              <a:gd name="connsiteX25" fmla="*/ 2392471 w 4285633"/>
              <a:gd name="connsiteY25" fmla="*/ 225468 h 2981195"/>
              <a:gd name="connsiteX26" fmla="*/ 2442575 w 4285633"/>
              <a:gd name="connsiteY26" fmla="*/ 200416 h 2981195"/>
              <a:gd name="connsiteX27" fmla="*/ 2505205 w 4285633"/>
              <a:gd name="connsiteY27" fmla="*/ 150312 h 2981195"/>
              <a:gd name="connsiteX28" fmla="*/ 2592887 w 4285633"/>
              <a:gd name="connsiteY28" fmla="*/ 112734 h 2981195"/>
              <a:gd name="connsiteX29" fmla="*/ 2668044 w 4285633"/>
              <a:gd name="connsiteY29" fmla="*/ 62630 h 2981195"/>
              <a:gd name="connsiteX30" fmla="*/ 2780778 w 4285633"/>
              <a:gd name="connsiteY30" fmla="*/ 25052 h 2981195"/>
              <a:gd name="connsiteX31" fmla="*/ 2855934 w 4285633"/>
              <a:gd name="connsiteY31" fmla="*/ 0 h 2981195"/>
              <a:gd name="connsiteX32" fmla="*/ 3006246 w 4285633"/>
              <a:gd name="connsiteY32" fmla="*/ 12526 h 2981195"/>
              <a:gd name="connsiteX33" fmla="*/ 3043824 w 4285633"/>
              <a:gd name="connsiteY33" fmla="*/ 37578 h 2981195"/>
              <a:gd name="connsiteX34" fmla="*/ 3144033 w 4285633"/>
              <a:gd name="connsiteY34" fmla="*/ 100208 h 2981195"/>
              <a:gd name="connsiteX35" fmla="*/ 3319397 w 4285633"/>
              <a:gd name="connsiteY35" fmla="*/ 225468 h 2981195"/>
              <a:gd name="connsiteX36" fmla="*/ 3432131 w 4285633"/>
              <a:gd name="connsiteY36" fmla="*/ 388307 h 2981195"/>
              <a:gd name="connsiteX37" fmla="*/ 3457183 w 4285633"/>
              <a:gd name="connsiteY37" fmla="*/ 450937 h 2981195"/>
              <a:gd name="connsiteX38" fmla="*/ 3494761 w 4285633"/>
              <a:gd name="connsiteY38" fmla="*/ 576197 h 2981195"/>
              <a:gd name="connsiteX39" fmla="*/ 3507287 w 4285633"/>
              <a:gd name="connsiteY39" fmla="*/ 651353 h 2981195"/>
              <a:gd name="connsiteX40" fmla="*/ 3519813 w 4285633"/>
              <a:gd name="connsiteY40" fmla="*/ 713984 h 2981195"/>
              <a:gd name="connsiteX41" fmla="*/ 3544865 w 4285633"/>
              <a:gd name="connsiteY41" fmla="*/ 889348 h 2981195"/>
              <a:gd name="connsiteX42" fmla="*/ 3532339 w 4285633"/>
              <a:gd name="connsiteY42" fmla="*/ 1077238 h 2981195"/>
              <a:gd name="connsiteX43" fmla="*/ 3507287 w 4285633"/>
              <a:gd name="connsiteY43" fmla="*/ 1127342 h 2981195"/>
              <a:gd name="connsiteX44" fmla="*/ 3469709 w 4285633"/>
              <a:gd name="connsiteY44" fmla="*/ 1215025 h 2981195"/>
              <a:gd name="connsiteX45" fmla="*/ 3507287 w 4285633"/>
              <a:gd name="connsiteY45" fmla="*/ 1240077 h 2981195"/>
              <a:gd name="connsiteX46" fmla="*/ 3820438 w 4285633"/>
              <a:gd name="connsiteY46" fmla="*/ 1315233 h 2981195"/>
              <a:gd name="connsiteX47" fmla="*/ 4020854 w 4285633"/>
              <a:gd name="connsiteY47" fmla="*/ 1390389 h 2981195"/>
              <a:gd name="connsiteX48" fmla="*/ 4096011 w 4285633"/>
              <a:gd name="connsiteY48" fmla="*/ 1440493 h 2981195"/>
              <a:gd name="connsiteX49" fmla="*/ 4183693 w 4285633"/>
              <a:gd name="connsiteY49" fmla="*/ 1515649 h 2981195"/>
              <a:gd name="connsiteX50" fmla="*/ 4208745 w 4285633"/>
              <a:gd name="connsiteY50" fmla="*/ 1553227 h 2981195"/>
              <a:gd name="connsiteX51" fmla="*/ 4246323 w 4285633"/>
              <a:gd name="connsiteY51" fmla="*/ 1615858 h 2981195"/>
              <a:gd name="connsiteX52" fmla="*/ 4271375 w 4285633"/>
              <a:gd name="connsiteY52" fmla="*/ 1691014 h 2981195"/>
              <a:gd name="connsiteX53" fmla="*/ 4271375 w 4285633"/>
              <a:gd name="connsiteY53" fmla="*/ 2029216 h 2981195"/>
              <a:gd name="connsiteX54" fmla="*/ 4258849 w 4285633"/>
              <a:gd name="connsiteY54" fmla="*/ 2079321 h 2981195"/>
              <a:gd name="connsiteX55" fmla="*/ 4171167 w 4285633"/>
              <a:gd name="connsiteY55" fmla="*/ 2229633 h 2981195"/>
              <a:gd name="connsiteX56" fmla="*/ 4070959 w 4285633"/>
              <a:gd name="connsiteY56" fmla="*/ 2329841 h 2981195"/>
              <a:gd name="connsiteX57" fmla="*/ 4033380 w 4285633"/>
              <a:gd name="connsiteY57" fmla="*/ 2354893 h 2981195"/>
              <a:gd name="connsiteX58" fmla="*/ 3933172 w 4285633"/>
              <a:gd name="connsiteY58" fmla="*/ 2379945 h 2981195"/>
              <a:gd name="connsiteX59" fmla="*/ 3820438 w 4285633"/>
              <a:gd name="connsiteY59" fmla="*/ 2404997 h 2981195"/>
              <a:gd name="connsiteX60" fmla="*/ 3544865 w 4285633"/>
              <a:gd name="connsiteY60" fmla="*/ 2430049 h 2981195"/>
              <a:gd name="connsiteX61" fmla="*/ 3494761 w 4285633"/>
              <a:gd name="connsiteY61" fmla="*/ 2455101 h 2981195"/>
              <a:gd name="connsiteX62" fmla="*/ 3419605 w 4285633"/>
              <a:gd name="connsiteY62" fmla="*/ 2567836 h 2981195"/>
              <a:gd name="connsiteX63" fmla="*/ 3382027 w 4285633"/>
              <a:gd name="connsiteY63" fmla="*/ 2617940 h 2981195"/>
              <a:gd name="connsiteX64" fmla="*/ 3319397 w 4285633"/>
              <a:gd name="connsiteY64" fmla="*/ 2705622 h 2981195"/>
              <a:gd name="connsiteX65" fmla="*/ 3256767 w 4285633"/>
              <a:gd name="connsiteY65" fmla="*/ 2755726 h 2981195"/>
              <a:gd name="connsiteX66" fmla="*/ 3118980 w 4285633"/>
              <a:gd name="connsiteY66" fmla="*/ 2843408 h 2981195"/>
              <a:gd name="connsiteX67" fmla="*/ 3043824 w 4285633"/>
              <a:gd name="connsiteY67" fmla="*/ 2893512 h 2981195"/>
              <a:gd name="connsiteX68" fmla="*/ 2968668 w 4285633"/>
              <a:gd name="connsiteY68" fmla="*/ 2918564 h 2981195"/>
              <a:gd name="connsiteX69" fmla="*/ 2906038 w 4285633"/>
              <a:gd name="connsiteY69" fmla="*/ 2943616 h 2981195"/>
              <a:gd name="connsiteX70" fmla="*/ 2818356 w 4285633"/>
              <a:gd name="connsiteY70" fmla="*/ 2956142 h 2981195"/>
              <a:gd name="connsiteX71" fmla="*/ 2693096 w 4285633"/>
              <a:gd name="connsiteY71" fmla="*/ 2968668 h 2981195"/>
              <a:gd name="connsiteX72" fmla="*/ 2580361 w 4285633"/>
              <a:gd name="connsiteY72" fmla="*/ 2981195 h 2981195"/>
              <a:gd name="connsiteX73" fmla="*/ 2217107 w 4285633"/>
              <a:gd name="connsiteY73" fmla="*/ 2956142 h 2981195"/>
              <a:gd name="connsiteX74" fmla="*/ 2104372 w 4285633"/>
              <a:gd name="connsiteY74" fmla="*/ 2931090 h 2981195"/>
              <a:gd name="connsiteX75" fmla="*/ 1979112 w 4285633"/>
              <a:gd name="connsiteY75" fmla="*/ 2868460 h 2981195"/>
              <a:gd name="connsiteX76" fmla="*/ 1903956 w 4285633"/>
              <a:gd name="connsiteY76" fmla="*/ 2843408 h 2981195"/>
              <a:gd name="connsiteX77" fmla="*/ 1653435 w 4285633"/>
              <a:gd name="connsiteY77" fmla="*/ 2617940 h 2981195"/>
              <a:gd name="connsiteX78" fmla="*/ 1590805 w 4285633"/>
              <a:gd name="connsiteY78" fmla="*/ 2580362 h 2981195"/>
              <a:gd name="connsiteX79" fmla="*/ 1540701 w 4285633"/>
              <a:gd name="connsiteY79" fmla="*/ 2442575 h 2981195"/>
              <a:gd name="connsiteX80" fmla="*/ 1553227 w 4285633"/>
              <a:gd name="connsiteY80" fmla="*/ 2354893 h 2981195"/>
              <a:gd name="connsiteX81" fmla="*/ 1465545 w 4285633"/>
              <a:gd name="connsiteY81" fmla="*/ 2430049 h 2981195"/>
              <a:gd name="connsiteX82" fmla="*/ 1340285 w 4285633"/>
              <a:gd name="connsiteY82" fmla="*/ 2480153 h 2981195"/>
              <a:gd name="connsiteX83" fmla="*/ 1215024 w 4285633"/>
              <a:gd name="connsiteY83" fmla="*/ 2505205 h 2981195"/>
              <a:gd name="connsiteX84" fmla="*/ 939452 w 4285633"/>
              <a:gd name="connsiteY84" fmla="*/ 2455101 h 2981195"/>
              <a:gd name="connsiteX85" fmla="*/ 613775 w 4285633"/>
              <a:gd name="connsiteY85" fmla="*/ 2304789 h 2981195"/>
              <a:gd name="connsiteX86" fmla="*/ 450937 w 4285633"/>
              <a:gd name="connsiteY86" fmla="*/ 2204581 h 2981195"/>
              <a:gd name="connsiteX87" fmla="*/ 375780 w 4285633"/>
              <a:gd name="connsiteY87" fmla="*/ 2154477 h 2981195"/>
              <a:gd name="connsiteX88" fmla="*/ 288098 w 4285633"/>
              <a:gd name="connsiteY88" fmla="*/ 2054268 h 2981195"/>
              <a:gd name="connsiteX89" fmla="*/ 237994 w 4285633"/>
              <a:gd name="connsiteY89" fmla="*/ 1954060 h 2981195"/>
              <a:gd name="connsiteX90" fmla="*/ 225468 w 4285633"/>
              <a:gd name="connsiteY90" fmla="*/ 1903956 h 2981195"/>
              <a:gd name="connsiteX91" fmla="*/ 237994 w 4285633"/>
              <a:gd name="connsiteY91" fmla="*/ 1753644 h 2981195"/>
              <a:gd name="connsiteX92" fmla="*/ 250520 w 4285633"/>
              <a:gd name="connsiteY92" fmla="*/ 1716066 h 2981195"/>
              <a:gd name="connsiteX93" fmla="*/ 263046 w 4285633"/>
              <a:gd name="connsiteY93" fmla="*/ 1653436 h 2981195"/>
              <a:gd name="connsiteX94" fmla="*/ 288098 w 4285633"/>
              <a:gd name="connsiteY94" fmla="*/ 1615858 h 2981195"/>
              <a:gd name="connsiteX95" fmla="*/ 313150 w 4285633"/>
              <a:gd name="connsiteY95" fmla="*/ 1540701 h 2981195"/>
              <a:gd name="connsiteX96" fmla="*/ 325676 w 4285633"/>
              <a:gd name="connsiteY96" fmla="*/ 1503123 h 2981195"/>
              <a:gd name="connsiteX97" fmla="*/ 300624 w 4285633"/>
              <a:gd name="connsiteY97" fmla="*/ 1427967 h 2981195"/>
              <a:gd name="connsiteX98" fmla="*/ 263046 w 4285633"/>
              <a:gd name="connsiteY98" fmla="*/ 1402915 h 2981195"/>
              <a:gd name="connsiteX99" fmla="*/ 175364 w 4285633"/>
              <a:gd name="connsiteY99" fmla="*/ 1315233 h 2981195"/>
              <a:gd name="connsiteX100" fmla="*/ 112734 w 4285633"/>
              <a:gd name="connsiteY100" fmla="*/ 1215025 h 2981195"/>
              <a:gd name="connsiteX101" fmla="*/ 87682 w 4285633"/>
              <a:gd name="connsiteY101" fmla="*/ 1164921 h 2981195"/>
              <a:gd name="connsiteX102" fmla="*/ 75156 w 4285633"/>
              <a:gd name="connsiteY102" fmla="*/ 1114816 h 2981195"/>
              <a:gd name="connsiteX103" fmla="*/ 87682 w 4285633"/>
              <a:gd name="connsiteY103" fmla="*/ 951978 h 2981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285633" h="2981195">
                <a:moveTo>
                  <a:pt x="0" y="1578279"/>
                </a:moveTo>
                <a:cubicBezTo>
                  <a:pt x="30470" y="1456398"/>
                  <a:pt x="49439" y="1367333"/>
                  <a:pt x="87682" y="1252603"/>
                </a:cubicBezTo>
                <a:cubicBezTo>
                  <a:pt x="94792" y="1231272"/>
                  <a:pt x="105050" y="1211104"/>
                  <a:pt x="112734" y="1189973"/>
                </a:cubicBezTo>
                <a:cubicBezTo>
                  <a:pt x="121759" y="1165155"/>
                  <a:pt x="126859" y="1138856"/>
                  <a:pt x="137786" y="1114816"/>
                </a:cubicBezTo>
                <a:cubicBezTo>
                  <a:pt x="147860" y="1092652"/>
                  <a:pt x="163540" y="1073468"/>
                  <a:pt x="175364" y="1052186"/>
                </a:cubicBezTo>
                <a:cubicBezTo>
                  <a:pt x="234218" y="946248"/>
                  <a:pt x="161858" y="1058568"/>
                  <a:pt x="237994" y="951978"/>
                </a:cubicBezTo>
                <a:cubicBezTo>
                  <a:pt x="246744" y="939728"/>
                  <a:pt x="253044" y="925652"/>
                  <a:pt x="263046" y="914400"/>
                </a:cubicBezTo>
                <a:cubicBezTo>
                  <a:pt x="286584" y="887920"/>
                  <a:pt x="313150" y="864296"/>
                  <a:pt x="338202" y="839244"/>
                </a:cubicBezTo>
                <a:cubicBezTo>
                  <a:pt x="350728" y="826718"/>
                  <a:pt x="361608" y="812295"/>
                  <a:pt x="375780" y="801666"/>
                </a:cubicBezTo>
                <a:cubicBezTo>
                  <a:pt x="500617" y="708040"/>
                  <a:pt x="343546" y="823156"/>
                  <a:pt x="488515" y="726510"/>
                </a:cubicBezTo>
                <a:cubicBezTo>
                  <a:pt x="505885" y="714930"/>
                  <a:pt x="519946" y="698268"/>
                  <a:pt x="538619" y="688932"/>
                </a:cubicBezTo>
                <a:cubicBezTo>
                  <a:pt x="554017" y="681233"/>
                  <a:pt x="572391" y="681849"/>
                  <a:pt x="588723" y="676405"/>
                </a:cubicBezTo>
                <a:cubicBezTo>
                  <a:pt x="663425" y="651504"/>
                  <a:pt x="644639" y="646768"/>
                  <a:pt x="726509" y="626301"/>
                </a:cubicBezTo>
                <a:cubicBezTo>
                  <a:pt x="767818" y="615974"/>
                  <a:pt x="810016" y="609600"/>
                  <a:pt x="851770" y="601249"/>
                </a:cubicBezTo>
                <a:cubicBezTo>
                  <a:pt x="934292" y="584745"/>
                  <a:pt x="964776" y="577948"/>
                  <a:pt x="1064712" y="563671"/>
                </a:cubicBezTo>
                <a:lnTo>
                  <a:pt x="1152394" y="551145"/>
                </a:lnTo>
                <a:cubicBezTo>
                  <a:pt x="1177496" y="547283"/>
                  <a:pt x="1202562" y="543162"/>
                  <a:pt x="1227550" y="538619"/>
                </a:cubicBezTo>
                <a:cubicBezTo>
                  <a:pt x="1248497" y="534811"/>
                  <a:pt x="1268977" y="528021"/>
                  <a:pt x="1290180" y="526093"/>
                </a:cubicBezTo>
                <a:cubicBezTo>
                  <a:pt x="1360992" y="519656"/>
                  <a:pt x="1432142" y="517742"/>
                  <a:pt x="1503123" y="513567"/>
                </a:cubicBezTo>
                <a:cubicBezTo>
                  <a:pt x="1628383" y="517742"/>
                  <a:pt x="1753790" y="518733"/>
                  <a:pt x="1878904" y="526093"/>
                </a:cubicBezTo>
                <a:cubicBezTo>
                  <a:pt x="2047738" y="536024"/>
                  <a:pt x="1743621" y="561792"/>
                  <a:pt x="2029216" y="526093"/>
                </a:cubicBezTo>
                <a:cubicBezTo>
                  <a:pt x="2136705" y="472348"/>
                  <a:pt x="2033553" y="534282"/>
                  <a:pt x="2104372" y="463463"/>
                </a:cubicBezTo>
                <a:cubicBezTo>
                  <a:pt x="2115017" y="452818"/>
                  <a:pt x="2130385" y="448049"/>
                  <a:pt x="2141950" y="438411"/>
                </a:cubicBezTo>
                <a:cubicBezTo>
                  <a:pt x="2155559" y="427070"/>
                  <a:pt x="2166196" y="412498"/>
                  <a:pt x="2179528" y="400833"/>
                </a:cubicBezTo>
                <a:cubicBezTo>
                  <a:pt x="2199649" y="383228"/>
                  <a:pt x="2222038" y="368334"/>
                  <a:pt x="2242159" y="350729"/>
                </a:cubicBezTo>
                <a:cubicBezTo>
                  <a:pt x="2302220" y="298176"/>
                  <a:pt x="2295800" y="273804"/>
                  <a:pt x="2392471" y="225468"/>
                </a:cubicBezTo>
                <a:cubicBezTo>
                  <a:pt x="2409172" y="217117"/>
                  <a:pt x="2427038" y="210774"/>
                  <a:pt x="2442575" y="200416"/>
                </a:cubicBezTo>
                <a:cubicBezTo>
                  <a:pt x="2464820" y="185586"/>
                  <a:pt x="2482112" y="163783"/>
                  <a:pt x="2505205" y="150312"/>
                </a:cubicBezTo>
                <a:cubicBezTo>
                  <a:pt x="2532672" y="134290"/>
                  <a:pt x="2564889" y="127810"/>
                  <a:pt x="2592887" y="112734"/>
                </a:cubicBezTo>
                <a:cubicBezTo>
                  <a:pt x="2619397" y="98459"/>
                  <a:pt x="2641611" y="77048"/>
                  <a:pt x="2668044" y="62630"/>
                </a:cubicBezTo>
                <a:cubicBezTo>
                  <a:pt x="2719207" y="34723"/>
                  <a:pt x="2729878" y="40322"/>
                  <a:pt x="2780778" y="25052"/>
                </a:cubicBezTo>
                <a:cubicBezTo>
                  <a:pt x="2806071" y="17464"/>
                  <a:pt x="2830882" y="8351"/>
                  <a:pt x="2855934" y="0"/>
                </a:cubicBezTo>
                <a:cubicBezTo>
                  <a:pt x="2906038" y="4175"/>
                  <a:pt x="2956945" y="2666"/>
                  <a:pt x="3006246" y="12526"/>
                </a:cubicBezTo>
                <a:cubicBezTo>
                  <a:pt x="3021008" y="15478"/>
                  <a:pt x="3030753" y="30109"/>
                  <a:pt x="3043824" y="37578"/>
                </a:cubicBezTo>
                <a:cubicBezTo>
                  <a:pt x="3215088" y="135443"/>
                  <a:pt x="2964404" y="-19544"/>
                  <a:pt x="3144033" y="100208"/>
                </a:cubicBezTo>
                <a:cubicBezTo>
                  <a:pt x="3201595" y="138582"/>
                  <a:pt x="3277178" y="169176"/>
                  <a:pt x="3319397" y="225468"/>
                </a:cubicBezTo>
                <a:cubicBezTo>
                  <a:pt x="3358516" y="277627"/>
                  <a:pt x="3402602" y="329248"/>
                  <a:pt x="3432131" y="388307"/>
                </a:cubicBezTo>
                <a:cubicBezTo>
                  <a:pt x="3442187" y="408418"/>
                  <a:pt x="3449499" y="429806"/>
                  <a:pt x="3457183" y="450937"/>
                </a:cubicBezTo>
                <a:cubicBezTo>
                  <a:pt x="3471385" y="489991"/>
                  <a:pt x="3486453" y="534657"/>
                  <a:pt x="3494761" y="576197"/>
                </a:cubicBezTo>
                <a:cubicBezTo>
                  <a:pt x="3499742" y="601101"/>
                  <a:pt x="3502744" y="626365"/>
                  <a:pt x="3507287" y="651353"/>
                </a:cubicBezTo>
                <a:cubicBezTo>
                  <a:pt x="3511096" y="672300"/>
                  <a:pt x="3516493" y="692954"/>
                  <a:pt x="3519813" y="713984"/>
                </a:cubicBezTo>
                <a:cubicBezTo>
                  <a:pt x="3529022" y="772310"/>
                  <a:pt x="3544865" y="889348"/>
                  <a:pt x="3544865" y="889348"/>
                </a:cubicBezTo>
                <a:cubicBezTo>
                  <a:pt x="3540690" y="951978"/>
                  <a:pt x="3542129" y="1015237"/>
                  <a:pt x="3532339" y="1077238"/>
                </a:cubicBezTo>
                <a:cubicBezTo>
                  <a:pt x="3529427" y="1095682"/>
                  <a:pt x="3514642" y="1110179"/>
                  <a:pt x="3507287" y="1127342"/>
                </a:cubicBezTo>
                <a:cubicBezTo>
                  <a:pt x="3451995" y="1256358"/>
                  <a:pt x="3552795" y="1048854"/>
                  <a:pt x="3469709" y="1215025"/>
                </a:cubicBezTo>
                <a:cubicBezTo>
                  <a:pt x="3482235" y="1223376"/>
                  <a:pt x="3493530" y="1233963"/>
                  <a:pt x="3507287" y="1240077"/>
                </a:cubicBezTo>
                <a:cubicBezTo>
                  <a:pt x="3602271" y="1282292"/>
                  <a:pt x="3731847" y="1285703"/>
                  <a:pt x="3820438" y="1315233"/>
                </a:cubicBezTo>
                <a:cubicBezTo>
                  <a:pt x="3880531" y="1335264"/>
                  <a:pt x="3963240" y="1359366"/>
                  <a:pt x="4020854" y="1390389"/>
                </a:cubicBezTo>
                <a:cubicBezTo>
                  <a:pt x="4047364" y="1404664"/>
                  <a:pt x="4071345" y="1423227"/>
                  <a:pt x="4096011" y="1440493"/>
                </a:cubicBezTo>
                <a:cubicBezTo>
                  <a:pt x="4129185" y="1463715"/>
                  <a:pt x="4157743" y="1484509"/>
                  <a:pt x="4183693" y="1515649"/>
                </a:cubicBezTo>
                <a:cubicBezTo>
                  <a:pt x="4193331" y="1527214"/>
                  <a:pt x="4200766" y="1540461"/>
                  <a:pt x="4208745" y="1553227"/>
                </a:cubicBezTo>
                <a:cubicBezTo>
                  <a:pt x="4221649" y="1573873"/>
                  <a:pt x="4236248" y="1593694"/>
                  <a:pt x="4246323" y="1615858"/>
                </a:cubicBezTo>
                <a:cubicBezTo>
                  <a:pt x="4257250" y="1639898"/>
                  <a:pt x="4271375" y="1691014"/>
                  <a:pt x="4271375" y="1691014"/>
                </a:cubicBezTo>
                <a:cubicBezTo>
                  <a:pt x="4289643" y="1855422"/>
                  <a:pt x="4291116" y="1812060"/>
                  <a:pt x="4271375" y="2029216"/>
                </a:cubicBezTo>
                <a:cubicBezTo>
                  <a:pt x="4269816" y="2046361"/>
                  <a:pt x="4265243" y="2063337"/>
                  <a:pt x="4258849" y="2079321"/>
                </a:cubicBezTo>
                <a:cubicBezTo>
                  <a:pt x="4237277" y="2133252"/>
                  <a:pt x="4205127" y="2182938"/>
                  <a:pt x="4171167" y="2229633"/>
                </a:cubicBezTo>
                <a:cubicBezTo>
                  <a:pt x="4124918" y="2293226"/>
                  <a:pt x="4129257" y="2288200"/>
                  <a:pt x="4070959" y="2329841"/>
                </a:cubicBezTo>
                <a:cubicBezTo>
                  <a:pt x="4058708" y="2338591"/>
                  <a:pt x="4047528" y="2349748"/>
                  <a:pt x="4033380" y="2354893"/>
                </a:cubicBezTo>
                <a:cubicBezTo>
                  <a:pt x="4001022" y="2366659"/>
                  <a:pt x="3965836" y="2369057"/>
                  <a:pt x="3933172" y="2379945"/>
                </a:cubicBezTo>
                <a:cubicBezTo>
                  <a:pt x="3883564" y="2396481"/>
                  <a:pt x="3885413" y="2398035"/>
                  <a:pt x="3820438" y="2404997"/>
                </a:cubicBezTo>
                <a:cubicBezTo>
                  <a:pt x="3728726" y="2414823"/>
                  <a:pt x="3544865" y="2430049"/>
                  <a:pt x="3544865" y="2430049"/>
                </a:cubicBezTo>
                <a:cubicBezTo>
                  <a:pt x="3528164" y="2438400"/>
                  <a:pt x="3508814" y="2442805"/>
                  <a:pt x="3494761" y="2455101"/>
                </a:cubicBezTo>
                <a:cubicBezTo>
                  <a:pt x="3435707" y="2506773"/>
                  <a:pt x="3454717" y="2511657"/>
                  <a:pt x="3419605" y="2567836"/>
                </a:cubicBezTo>
                <a:cubicBezTo>
                  <a:pt x="3408540" y="2585539"/>
                  <a:pt x="3394161" y="2600952"/>
                  <a:pt x="3382027" y="2617940"/>
                </a:cubicBezTo>
                <a:cubicBezTo>
                  <a:pt x="3364246" y="2642833"/>
                  <a:pt x="3339865" y="2685154"/>
                  <a:pt x="3319397" y="2705622"/>
                </a:cubicBezTo>
                <a:cubicBezTo>
                  <a:pt x="3300492" y="2724527"/>
                  <a:pt x="3278389" y="2740001"/>
                  <a:pt x="3256767" y="2755726"/>
                </a:cubicBezTo>
                <a:cubicBezTo>
                  <a:pt x="3181202" y="2810682"/>
                  <a:pt x="3191379" y="2797336"/>
                  <a:pt x="3118980" y="2843408"/>
                </a:cubicBezTo>
                <a:cubicBezTo>
                  <a:pt x="3093578" y="2859573"/>
                  <a:pt x="3070754" y="2880047"/>
                  <a:pt x="3043824" y="2893512"/>
                </a:cubicBezTo>
                <a:cubicBezTo>
                  <a:pt x="3020205" y="2905322"/>
                  <a:pt x="2993485" y="2909540"/>
                  <a:pt x="2968668" y="2918564"/>
                </a:cubicBezTo>
                <a:cubicBezTo>
                  <a:pt x="2947537" y="2926248"/>
                  <a:pt x="2927852" y="2938163"/>
                  <a:pt x="2906038" y="2943616"/>
                </a:cubicBezTo>
                <a:cubicBezTo>
                  <a:pt x="2877395" y="2950777"/>
                  <a:pt x="2847678" y="2952692"/>
                  <a:pt x="2818356" y="2956142"/>
                </a:cubicBezTo>
                <a:cubicBezTo>
                  <a:pt x="2776682" y="2961045"/>
                  <a:pt x="2734827" y="2964275"/>
                  <a:pt x="2693096" y="2968668"/>
                </a:cubicBezTo>
                <a:lnTo>
                  <a:pt x="2580361" y="2981195"/>
                </a:lnTo>
                <a:cubicBezTo>
                  <a:pt x="2498306" y="2977092"/>
                  <a:pt x="2319684" y="2973238"/>
                  <a:pt x="2217107" y="2956142"/>
                </a:cubicBezTo>
                <a:cubicBezTo>
                  <a:pt x="2179136" y="2949813"/>
                  <a:pt x="2141950" y="2939441"/>
                  <a:pt x="2104372" y="2931090"/>
                </a:cubicBezTo>
                <a:cubicBezTo>
                  <a:pt x="2062619" y="2910213"/>
                  <a:pt x="2021880" y="2887171"/>
                  <a:pt x="1979112" y="2868460"/>
                </a:cubicBezTo>
                <a:cubicBezTo>
                  <a:pt x="1954919" y="2857876"/>
                  <a:pt x="1925750" y="2858320"/>
                  <a:pt x="1903956" y="2843408"/>
                </a:cubicBezTo>
                <a:cubicBezTo>
                  <a:pt x="1655423" y="2673360"/>
                  <a:pt x="1822868" y="2759134"/>
                  <a:pt x="1653435" y="2617940"/>
                </a:cubicBezTo>
                <a:cubicBezTo>
                  <a:pt x="1634732" y="2602354"/>
                  <a:pt x="1611682" y="2592888"/>
                  <a:pt x="1590805" y="2580362"/>
                </a:cubicBezTo>
                <a:cubicBezTo>
                  <a:pt x="1556004" y="2522360"/>
                  <a:pt x="1540701" y="2514200"/>
                  <a:pt x="1540701" y="2442575"/>
                </a:cubicBezTo>
                <a:cubicBezTo>
                  <a:pt x="1540701" y="2413051"/>
                  <a:pt x="1570941" y="2378512"/>
                  <a:pt x="1553227" y="2354893"/>
                </a:cubicBezTo>
                <a:cubicBezTo>
                  <a:pt x="1545741" y="2344912"/>
                  <a:pt x="1469697" y="2427083"/>
                  <a:pt x="1465545" y="2430049"/>
                </a:cubicBezTo>
                <a:cubicBezTo>
                  <a:pt x="1439565" y="2448606"/>
                  <a:pt x="1365636" y="2475083"/>
                  <a:pt x="1340285" y="2480153"/>
                </a:cubicBezTo>
                <a:lnTo>
                  <a:pt x="1215024" y="2505205"/>
                </a:lnTo>
                <a:cubicBezTo>
                  <a:pt x="1167801" y="2497940"/>
                  <a:pt x="998087" y="2475496"/>
                  <a:pt x="939452" y="2455101"/>
                </a:cubicBezTo>
                <a:cubicBezTo>
                  <a:pt x="865447" y="2429360"/>
                  <a:pt x="686336" y="2345423"/>
                  <a:pt x="613775" y="2304789"/>
                </a:cubicBezTo>
                <a:cubicBezTo>
                  <a:pt x="558167" y="2273649"/>
                  <a:pt x="503967" y="2239934"/>
                  <a:pt x="450937" y="2204581"/>
                </a:cubicBezTo>
                <a:cubicBezTo>
                  <a:pt x="425885" y="2187880"/>
                  <a:pt x="399291" y="2173286"/>
                  <a:pt x="375780" y="2154477"/>
                </a:cubicBezTo>
                <a:cubicBezTo>
                  <a:pt x="335238" y="2122044"/>
                  <a:pt x="318347" y="2094601"/>
                  <a:pt x="288098" y="2054268"/>
                </a:cubicBezTo>
                <a:cubicBezTo>
                  <a:pt x="249157" y="1937445"/>
                  <a:pt x="316876" y="2131545"/>
                  <a:pt x="237994" y="1954060"/>
                </a:cubicBezTo>
                <a:cubicBezTo>
                  <a:pt x="231002" y="1938328"/>
                  <a:pt x="229643" y="1920657"/>
                  <a:pt x="225468" y="1903956"/>
                </a:cubicBezTo>
                <a:cubicBezTo>
                  <a:pt x="229643" y="1853852"/>
                  <a:pt x="231349" y="1803481"/>
                  <a:pt x="237994" y="1753644"/>
                </a:cubicBezTo>
                <a:cubicBezTo>
                  <a:pt x="239739" y="1740556"/>
                  <a:pt x="247318" y="1728875"/>
                  <a:pt x="250520" y="1716066"/>
                </a:cubicBezTo>
                <a:cubicBezTo>
                  <a:pt x="255684" y="1695412"/>
                  <a:pt x="255571" y="1673371"/>
                  <a:pt x="263046" y="1653436"/>
                </a:cubicBezTo>
                <a:cubicBezTo>
                  <a:pt x="268332" y="1639340"/>
                  <a:pt x="279747" y="1628384"/>
                  <a:pt x="288098" y="1615858"/>
                </a:cubicBezTo>
                <a:lnTo>
                  <a:pt x="313150" y="1540701"/>
                </a:lnTo>
                <a:lnTo>
                  <a:pt x="325676" y="1503123"/>
                </a:lnTo>
                <a:cubicBezTo>
                  <a:pt x="317325" y="1478071"/>
                  <a:pt x="314620" y="1450360"/>
                  <a:pt x="300624" y="1427967"/>
                </a:cubicBezTo>
                <a:cubicBezTo>
                  <a:pt x="292645" y="1415201"/>
                  <a:pt x="274236" y="1412986"/>
                  <a:pt x="263046" y="1402915"/>
                </a:cubicBezTo>
                <a:cubicBezTo>
                  <a:pt x="232323" y="1375264"/>
                  <a:pt x="193849" y="1352203"/>
                  <a:pt x="175364" y="1315233"/>
                </a:cubicBezTo>
                <a:cubicBezTo>
                  <a:pt x="111888" y="1188281"/>
                  <a:pt x="194037" y="1345109"/>
                  <a:pt x="112734" y="1215025"/>
                </a:cubicBezTo>
                <a:cubicBezTo>
                  <a:pt x="102838" y="1199191"/>
                  <a:pt x="96033" y="1181622"/>
                  <a:pt x="87682" y="1164921"/>
                </a:cubicBezTo>
                <a:cubicBezTo>
                  <a:pt x="83507" y="1148219"/>
                  <a:pt x="75156" y="1132032"/>
                  <a:pt x="75156" y="1114816"/>
                </a:cubicBezTo>
                <a:cubicBezTo>
                  <a:pt x="75156" y="1060376"/>
                  <a:pt x="87682" y="951978"/>
                  <a:pt x="87682" y="951978"/>
                </a:cubicBezTo>
              </a:path>
            </a:pathLst>
          </a:cu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1" name="AutoShape 4">
            <a:extLst>
              <a:ext uri="{FF2B5EF4-FFF2-40B4-BE49-F238E27FC236}">
                <a16:creationId xmlns:a16="http://schemas.microsoft.com/office/drawing/2014/main" id="{CAAB66BB-3776-D44B-BB0D-2BBC7AB89F6A}"/>
              </a:ext>
            </a:extLst>
          </p:cNvPr>
          <p:cNvSpPr/>
          <p:nvPr/>
        </p:nvSpPr>
        <p:spPr>
          <a:xfrm rot="5400000">
            <a:off x="10387335" y="4971539"/>
            <a:ext cx="9344613" cy="1289473"/>
          </a:xfrm>
          <a:prstGeom prst="rect">
            <a:avLst/>
          </a:prstGeom>
          <a:solidFill>
            <a:srgbClr val="37C9EF">
              <a:alpha val="94901"/>
            </a:srgbClr>
          </a:solidFill>
        </p:spPr>
      </p:sp>
      <p:sp>
        <p:nvSpPr>
          <p:cNvPr id="22" name="Powered by Saint Shine Education">
            <a:extLst>
              <a:ext uri="{FF2B5EF4-FFF2-40B4-BE49-F238E27FC236}">
                <a16:creationId xmlns:a16="http://schemas.microsoft.com/office/drawing/2014/main" id="{E11D0AEE-8FD6-6A46-9293-860C97FAF68E}"/>
              </a:ext>
            </a:extLst>
          </p:cNvPr>
          <p:cNvSpPr txBox="1">
            <a:spLocks/>
          </p:cNvSpPr>
          <p:nvPr/>
        </p:nvSpPr>
        <p:spPr>
          <a:xfrm>
            <a:off x="15312376" y="12896681"/>
            <a:ext cx="4420293" cy="60579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546100" marR="0" indent="-546100" algn="ctr" defTabSz="577850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2100" b="0" i="0" u="none" strike="noStrike" cap="none" spc="-21" baseline="0">
                <a:solidFill>
                  <a:srgbClr val="62BEE0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  <a:lvl2pPr marL="10922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 marL="16383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 marL="21844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 marL="27305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  <a:lvl6pPr marL="32766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6pPr>
            <a:lvl7pPr marL="38227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7pPr>
            <a:lvl8pPr marL="43688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8pPr>
            <a:lvl9pPr marL="4914900" marR="0" indent="-546100" algn="ctr" defTabSz="2438338" rtl="0" latinLnBrk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150000"/>
              <a:buFontTx/>
              <a:buChar char="•"/>
              <a:tabLst/>
              <a:defRPr sz="4400" b="0" i="0" u="none" strike="noStrike" cap="none" spc="0" baseline="0">
                <a:solidFill>
                  <a:srgbClr val="F1A464"/>
                </a:solidFill>
                <a:uFillTx/>
                <a:latin typeface="Canela Text Regular"/>
                <a:ea typeface="Canela Text Regular"/>
                <a:cs typeface="Canela Text Regular"/>
                <a:sym typeface="Canela Text Regular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Powered by Saint Shine Education</a:t>
            </a:r>
          </a:p>
        </p:txBody>
      </p:sp>
    </p:spTree>
    <p:extLst>
      <p:ext uri="{BB962C8B-B14F-4D97-AF65-F5344CB8AC3E}">
        <p14:creationId xmlns:p14="http://schemas.microsoft.com/office/powerpoint/2010/main" val="236514431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# 1 - 求圆的面积…"/>
          <p:cNvSpPr txBox="1">
            <a:spLocks noGrp="1"/>
          </p:cNvSpPr>
          <p:nvPr>
            <p:ph type="title"/>
          </p:nvPr>
        </p:nvSpPr>
        <p:spPr>
          <a:xfrm>
            <a:off x="1219200" y="3224609"/>
            <a:ext cx="21945600" cy="6604001"/>
          </a:xfrm>
          <a:prstGeom prst="rect">
            <a:avLst/>
          </a:prstGeom>
        </p:spPr>
        <p:txBody>
          <a:bodyPr/>
          <a:lstStyle/>
          <a:p>
            <a:pPr>
              <a:defRPr sz="9600">
                <a:solidFill>
                  <a:srgbClr val="66C7EB"/>
                </a:solidFill>
              </a:defRPr>
            </a:pPr>
            <a:r>
              <a:rPr dirty="0"/>
              <a:t># </a:t>
            </a:r>
            <a:r>
              <a:rPr lang="en-US" dirty="0"/>
              <a:t>3</a:t>
            </a:r>
            <a:r>
              <a:rPr dirty="0"/>
              <a:t> -</a:t>
            </a:r>
            <a:r>
              <a:rPr lang="zh-CN" altLang="en-US" sz="9600" b="1" dirty="0"/>
              <a:t> 猜数字游戏</a:t>
            </a:r>
            <a:endParaRPr dirty="0"/>
          </a:p>
          <a:p>
            <a:pPr>
              <a:defRPr sz="9600">
                <a:solidFill>
                  <a:srgbClr val="9EE7E8"/>
                </a:solidFill>
              </a:defRPr>
            </a:pPr>
            <a:r>
              <a:rPr lang="en-US" dirty="0"/>
              <a:t>How to repeat tasks with a</a:t>
            </a:r>
            <a:br>
              <a:rPr lang="en-US" dirty="0"/>
            </a:br>
            <a:r>
              <a:rPr lang="en-US" dirty="0"/>
              <a:t> “While” loop?</a:t>
            </a:r>
            <a:endParaRPr dirty="0"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1951" y="12700000"/>
            <a:ext cx="267717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817723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45126539-BAD9-DB4C-96E8-BA48AE8CB589}"/>
              </a:ext>
            </a:extLst>
          </p:cNvPr>
          <p:cNvCxnSpPr>
            <a:cxnSpLocks/>
            <a:endCxn id="74" idx="0"/>
          </p:cNvCxnSpPr>
          <p:nvPr/>
        </p:nvCxnSpPr>
        <p:spPr>
          <a:xfrm>
            <a:off x="7165367" y="9177254"/>
            <a:ext cx="826241" cy="479182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540"/>
          <a:stretch/>
        </p:blipFill>
        <p:spPr>
          <a:xfrm>
            <a:off x="16169558" y="0"/>
            <a:ext cx="8214442" cy="13714798"/>
          </a:xfrm>
          <a:prstGeom prst="rect">
            <a:avLst/>
          </a:prstGeom>
        </p:spPr>
      </p:pic>
      <p:sp>
        <p:nvSpPr>
          <p:cNvPr id="7" name="Rounded Rectangle">
            <a:extLst>
              <a:ext uri="{FF2B5EF4-FFF2-40B4-BE49-F238E27FC236}">
                <a16:creationId xmlns:a16="http://schemas.microsoft.com/office/drawing/2014/main" id="{E008F9A7-27E8-F141-85C1-388F94DFE941}"/>
              </a:ext>
            </a:extLst>
          </p:cNvPr>
          <p:cNvSpPr/>
          <p:nvPr/>
        </p:nvSpPr>
        <p:spPr>
          <a:xfrm>
            <a:off x="1716064" y="3933893"/>
            <a:ext cx="11111617" cy="7903203"/>
          </a:xfrm>
          <a:prstGeom prst="roundRect">
            <a:avLst>
              <a:gd name="adj" fmla="val 3078"/>
            </a:avLst>
          </a:prstGeom>
          <a:ln w="50800">
            <a:solidFill>
              <a:srgbClr val="9EE7E8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5E5E5E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EDC5F25A-EED8-BD40-A470-84139BC59D30}"/>
              </a:ext>
            </a:extLst>
          </p:cNvPr>
          <p:cNvSpPr/>
          <p:nvPr/>
        </p:nvSpPr>
        <p:spPr>
          <a:xfrm>
            <a:off x="8004304" y="4677547"/>
            <a:ext cx="0" cy="414487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11" name="Flow Chart - 流程图 #2">
            <a:extLst>
              <a:ext uri="{FF2B5EF4-FFF2-40B4-BE49-F238E27FC236}">
                <a16:creationId xmlns:a16="http://schemas.microsoft.com/office/drawing/2014/main" id="{6FC114A3-CD9B-7F43-8680-E4A2DBF90E91}"/>
              </a:ext>
            </a:extLst>
          </p:cNvPr>
          <p:cNvSpPr txBox="1"/>
          <p:nvPr/>
        </p:nvSpPr>
        <p:spPr>
          <a:xfrm>
            <a:off x="2479232" y="574294"/>
            <a:ext cx="9697335" cy="1038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2438400">
              <a:lnSpc>
                <a:spcPct val="80000"/>
              </a:lnSpc>
              <a:spcBef>
                <a:spcPts val="0"/>
              </a:spcBef>
              <a:defRPr sz="7600" spc="-76">
                <a:solidFill>
                  <a:srgbClr val="66C7EB"/>
                </a:solidFill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rPr dirty="0"/>
              <a:t>Flow Chart - </a:t>
            </a:r>
            <a:r>
              <a:rPr dirty="0" err="1"/>
              <a:t>流程图</a:t>
            </a:r>
            <a:r>
              <a:rPr dirty="0"/>
              <a:t> #</a:t>
            </a:r>
            <a:r>
              <a:rPr lang="en-US" dirty="0"/>
              <a:t>3</a:t>
            </a:r>
            <a:endParaRPr dirty="0"/>
          </a:p>
        </p:txBody>
      </p:sp>
      <p:sp>
        <p:nvSpPr>
          <p:cNvPr id="12" name="‘even’">
            <a:extLst>
              <a:ext uri="{FF2B5EF4-FFF2-40B4-BE49-F238E27FC236}">
                <a16:creationId xmlns:a16="http://schemas.microsoft.com/office/drawing/2014/main" id="{113940F0-131F-B349-A605-D23107535FF9}"/>
              </a:ext>
            </a:extLst>
          </p:cNvPr>
          <p:cNvSpPr/>
          <p:nvPr/>
        </p:nvSpPr>
        <p:spPr>
          <a:xfrm>
            <a:off x="2821850" y="9676349"/>
            <a:ext cx="1339935" cy="636186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sz="2400" dirty="0"/>
              <a:t>‘</a:t>
            </a:r>
            <a:r>
              <a:rPr lang="zh-CN" altLang="en-CN" sz="2400" dirty="0"/>
              <a:t>猜</a:t>
            </a:r>
            <a:r>
              <a:rPr lang="zh-CN" altLang="en-US" sz="2400" dirty="0"/>
              <a:t>大了</a:t>
            </a:r>
            <a:r>
              <a:rPr sz="2400" dirty="0"/>
              <a:t>’</a:t>
            </a:r>
          </a:p>
        </p:txBody>
      </p:sp>
      <p:sp>
        <p:nvSpPr>
          <p:cNvPr id="13" name="def odd_or_even(input_number):">
            <a:extLst>
              <a:ext uri="{FF2B5EF4-FFF2-40B4-BE49-F238E27FC236}">
                <a16:creationId xmlns:a16="http://schemas.microsoft.com/office/drawing/2014/main" id="{92BE3E0A-6BE6-F54C-B72E-41BCB48FD4D1}"/>
              </a:ext>
            </a:extLst>
          </p:cNvPr>
          <p:cNvSpPr/>
          <p:nvPr/>
        </p:nvSpPr>
        <p:spPr>
          <a:xfrm>
            <a:off x="1716064" y="2721741"/>
            <a:ext cx="11152340" cy="1212152"/>
          </a:xfrm>
          <a:prstGeom prst="roundRect">
            <a:avLst>
              <a:gd name="adj" fmla="val 15716"/>
            </a:avLst>
          </a:prstGeom>
          <a:ln w="63500">
            <a:solidFill>
              <a:srgbClr val="9EE7E8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66C7EB"/>
                </a:solidFill>
              </a:rPr>
              <a:t>def</a:t>
            </a:r>
            <a:r>
              <a:rPr dirty="0"/>
              <a:t> </a:t>
            </a:r>
            <a:r>
              <a:rPr lang="en-US" dirty="0" err="1">
                <a:solidFill>
                  <a:srgbClr val="FFFFFF"/>
                </a:solidFill>
              </a:rPr>
              <a:t>guess_number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lang="en-US" dirty="0">
                <a:solidFill>
                  <a:srgbClr val="275186"/>
                </a:solidFill>
              </a:rPr>
              <a:t>answer</a:t>
            </a:r>
            <a:r>
              <a:rPr dirty="0">
                <a:solidFill>
                  <a:srgbClr val="FFFFFF"/>
                </a:solidFill>
              </a:rPr>
              <a:t>): </a:t>
            </a:r>
          </a:p>
        </p:txBody>
      </p:sp>
      <p:sp>
        <p:nvSpPr>
          <p:cNvPr id="14" name="关键字">
            <a:extLst>
              <a:ext uri="{FF2B5EF4-FFF2-40B4-BE49-F238E27FC236}">
                <a16:creationId xmlns:a16="http://schemas.microsoft.com/office/drawing/2014/main" id="{1ECEFD86-7E89-FA4F-B260-5F5B5DB3546D}"/>
              </a:ext>
            </a:extLst>
          </p:cNvPr>
          <p:cNvSpPr txBox="1"/>
          <p:nvPr/>
        </p:nvSpPr>
        <p:spPr>
          <a:xfrm>
            <a:off x="4505956" y="3469067"/>
            <a:ext cx="11811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66C7EB"/>
                </a:solidFill>
              </a:defRPr>
            </a:lvl1pPr>
          </a:lstStyle>
          <a:p>
            <a:r>
              <a:rPr dirty="0" err="1"/>
              <a:t>关键字</a:t>
            </a:r>
            <a:endParaRPr dirty="0"/>
          </a:p>
        </p:txBody>
      </p:sp>
      <p:sp>
        <p:nvSpPr>
          <p:cNvPr id="15" name="函数名称">
            <a:extLst>
              <a:ext uri="{FF2B5EF4-FFF2-40B4-BE49-F238E27FC236}">
                <a16:creationId xmlns:a16="http://schemas.microsoft.com/office/drawing/2014/main" id="{DD1C8A1E-A9FF-6E45-9B2B-1A84A4CAAE69}"/>
              </a:ext>
            </a:extLst>
          </p:cNvPr>
          <p:cNvSpPr txBox="1"/>
          <p:nvPr/>
        </p:nvSpPr>
        <p:spPr>
          <a:xfrm>
            <a:off x="6079505" y="3466890"/>
            <a:ext cx="15367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函数名称</a:t>
            </a:r>
            <a:endParaRPr dirty="0"/>
          </a:p>
        </p:txBody>
      </p:sp>
      <p:sp>
        <p:nvSpPr>
          <p:cNvPr id="16" name="参数">
            <a:extLst>
              <a:ext uri="{FF2B5EF4-FFF2-40B4-BE49-F238E27FC236}">
                <a16:creationId xmlns:a16="http://schemas.microsoft.com/office/drawing/2014/main" id="{97FB9485-FB21-3B47-959B-A454323235B8}"/>
              </a:ext>
            </a:extLst>
          </p:cNvPr>
          <p:cNvSpPr txBox="1"/>
          <p:nvPr/>
        </p:nvSpPr>
        <p:spPr>
          <a:xfrm>
            <a:off x="8251206" y="3507730"/>
            <a:ext cx="820738" cy="490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275186"/>
                </a:solidFill>
              </a:defRPr>
            </a:lvl1pPr>
          </a:lstStyle>
          <a:p>
            <a:r>
              <a:rPr dirty="0" err="1"/>
              <a:t>参数</a:t>
            </a:r>
            <a:endParaRPr dirty="0"/>
          </a:p>
        </p:txBody>
      </p:sp>
      <p:sp>
        <p:nvSpPr>
          <p:cNvPr id="17" name="输入">
            <a:extLst>
              <a:ext uri="{FF2B5EF4-FFF2-40B4-BE49-F238E27FC236}">
                <a16:creationId xmlns:a16="http://schemas.microsoft.com/office/drawing/2014/main" id="{DDE42C57-36AD-B54B-AF44-5D7A2767CFDC}"/>
              </a:ext>
            </a:extLst>
          </p:cNvPr>
          <p:cNvSpPr/>
          <p:nvPr/>
        </p:nvSpPr>
        <p:spPr>
          <a:xfrm>
            <a:off x="12429730" y="3333019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rPr dirty="0" err="1"/>
              <a:t>输入</a:t>
            </a:r>
            <a:endParaRPr dirty="0"/>
          </a:p>
        </p:txBody>
      </p:sp>
      <p:sp>
        <p:nvSpPr>
          <p:cNvPr id="18" name="函数">
            <a:extLst>
              <a:ext uri="{FF2B5EF4-FFF2-40B4-BE49-F238E27FC236}">
                <a16:creationId xmlns:a16="http://schemas.microsoft.com/office/drawing/2014/main" id="{59A7AE10-0C4B-5948-B4E6-A8EB6156D45F}"/>
              </a:ext>
            </a:extLst>
          </p:cNvPr>
          <p:cNvSpPr/>
          <p:nvPr/>
        </p:nvSpPr>
        <p:spPr>
          <a:xfrm>
            <a:off x="1544110" y="2220649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函数</a:t>
            </a:r>
          </a:p>
        </p:txBody>
      </p:sp>
      <p:sp>
        <p:nvSpPr>
          <p:cNvPr id="20" name="Arrow">
            <a:extLst>
              <a:ext uri="{FF2B5EF4-FFF2-40B4-BE49-F238E27FC236}">
                <a16:creationId xmlns:a16="http://schemas.microsoft.com/office/drawing/2014/main" id="{F58EC48A-1420-C348-8A96-8BC11FEAA4A7}"/>
              </a:ext>
            </a:extLst>
          </p:cNvPr>
          <p:cNvSpPr/>
          <p:nvPr/>
        </p:nvSpPr>
        <p:spPr>
          <a:xfrm>
            <a:off x="11548208" y="3452748"/>
            <a:ext cx="921892" cy="4144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071" y="14059"/>
                </a:moveTo>
                <a:lnTo>
                  <a:pt x="15071" y="21600"/>
                </a:lnTo>
                <a:lnTo>
                  <a:pt x="0" y="10800"/>
                </a:lnTo>
                <a:lnTo>
                  <a:pt x="15071" y="0"/>
                </a:lnTo>
                <a:lnTo>
                  <a:pt x="15071" y="7541"/>
                </a:lnTo>
                <a:lnTo>
                  <a:pt x="21600" y="7541"/>
                </a:lnTo>
                <a:lnTo>
                  <a:pt x="21600" y="14059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1" name="被2求模等于0？">
            <a:extLst>
              <a:ext uri="{FF2B5EF4-FFF2-40B4-BE49-F238E27FC236}">
                <a16:creationId xmlns:a16="http://schemas.microsoft.com/office/drawing/2014/main" id="{866DEED2-F84A-9E46-A2B9-6E75AFEB6C87}"/>
              </a:ext>
            </a:extLst>
          </p:cNvPr>
          <p:cNvSpPr/>
          <p:nvPr/>
        </p:nvSpPr>
        <p:spPr>
          <a:xfrm>
            <a:off x="5632095" y="6193724"/>
            <a:ext cx="4720780" cy="18756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lang="en-US" altLang="zh-CN" dirty="0"/>
              <a:t>number == answer?</a:t>
            </a:r>
            <a:endParaRPr dirty="0"/>
          </a:p>
        </p:txBody>
      </p:sp>
      <p:sp>
        <p:nvSpPr>
          <p:cNvPr id="25" name="Yes">
            <a:extLst>
              <a:ext uri="{FF2B5EF4-FFF2-40B4-BE49-F238E27FC236}">
                <a16:creationId xmlns:a16="http://schemas.microsoft.com/office/drawing/2014/main" id="{942A95D6-D003-2B41-946A-52BEC8087BEB}"/>
              </a:ext>
            </a:extLst>
          </p:cNvPr>
          <p:cNvSpPr txBox="1"/>
          <p:nvPr/>
        </p:nvSpPr>
        <p:spPr>
          <a:xfrm>
            <a:off x="10872399" y="7530574"/>
            <a:ext cx="572415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rPr dirty="0"/>
              <a:t>Yes</a:t>
            </a:r>
          </a:p>
        </p:txBody>
      </p:sp>
      <p:sp>
        <p:nvSpPr>
          <p:cNvPr id="26" name="No">
            <a:extLst>
              <a:ext uri="{FF2B5EF4-FFF2-40B4-BE49-F238E27FC236}">
                <a16:creationId xmlns:a16="http://schemas.microsoft.com/office/drawing/2014/main" id="{0ECA50EE-2F6D-254E-A8BA-03F481C3B2E6}"/>
              </a:ext>
            </a:extLst>
          </p:cNvPr>
          <p:cNvSpPr txBox="1"/>
          <p:nvPr/>
        </p:nvSpPr>
        <p:spPr>
          <a:xfrm>
            <a:off x="8133356" y="9173057"/>
            <a:ext cx="528219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rPr dirty="0"/>
              <a:t>No</a:t>
            </a:r>
          </a:p>
        </p:txBody>
      </p:sp>
      <p:sp>
        <p:nvSpPr>
          <p:cNvPr id="28" name="开始">
            <a:extLst>
              <a:ext uri="{FF2B5EF4-FFF2-40B4-BE49-F238E27FC236}">
                <a16:creationId xmlns:a16="http://schemas.microsoft.com/office/drawing/2014/main" id="{39C6D39E-3F61-094A-BB98-A64D49B1E8ED}"/>
              </a:ext>
            </a:extLst>
          </p:cNvPr>
          <p:cNvSpPr/>
          <p:nvPr/>
        </p:nvSpPr>
        <p:spPr>
          <a:xfrm>
            <a:off x="7166624" y="4078668"/>
            <a:ext cx="1675360" cy="609601"/>
          </a:xfrm>
          <a:prstGeom prst="roundRect">
            <a:avLst>
              <a:gd name="adj" fmla="val 31250"/>
            </a:avLst>
          </a:prstGeom>
          <a:solidFill>
            <a:srgbClr val="27518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开始</a:t>
            </a:r>
            <a:endParaRPr dirty="0"/>
          </a:p>
        </p:txBody>
      </p:sp>
      <p:sp>
        <p:nvSpPr>
          <p:cNvPr id="30" name="控制流">
            <a:extLst>
              <a:ext uri="{FF2B5EF4-FFF2-40B4-BE49-F238E27FC236}">
                <a16:creationId xmlns:a16="http://schemas.microsoft.com/office/drawing/2014/main" id="{A19D0CE3-6F4A-804D-96C6-5FE06762CFC4}"/>
              </a:ext>
            </a:extLst>
          </p:cNvPr>
          <p:cNvSpPr txBox="1"/>
          <p:nvPr/>
        </p:nvSpPr>
        <p:spPr>
          <a:xfrm>
            <a:off x="2181110" y="4261939"/>
            <a:ext cx="2260234" cy="601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600">
                <a:solidFill>
                  <a:srgbClr val="275186"/>
                </a:solidFill>
              </a:defRPr>
            </a:lvl1pPr>
          </a:lstStyle>
          <a:p>
            <a:r>
              <a:rPr lang="en-US" dirty="0"/>
              <a:t>W</a:t>
            </a:r>
            <a:r>
              <a:rPr lang="en-CN" dirty="0"/>
              <a:t>hile</a:t>
            </a:r>
            <a:r>
              <a:rPr lang="zh-CN" altLang="en-CN" dirty="0"/>
              <a:t>循环</a:t>
            </a:r>
            <a:endParaRPr dirty="0"/>
          </a:p>
        </p:txBody>
      </p:sp>
      <p:sp>
        <p:nvSpPr>
          <p:cNvPr id="37" name="被2求模等于0？">
            <a:extLst>
              <a:ext uri="{FF2B5EF4-FFF2-40B4-BE49-F238E27FC236}">
                <a16:creationId xmlns:a16="http://schemas.microsoft.com/office/drawing/2014/main" id="{E78516B8-879E-B740-9E03-72641068B5CB}"/>
              </a:ext>
            </a:extLst>
          </p:cNvPr>
          <p:cNvSpPr/>
          <p:nvPr/>
        </p:nvSpPr>
        <p:spPr>
          <a:xfrm>
            <a:off x="4066769" y="8237068"/>
            <a:ext cx="3118524" cy="18756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lang="en-US" altLang="zh-CN" dirty="0"/>
              <a:t>number &gt; answer?</a:t>
            </a:r>
            <a:endParaRPr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11AE860-BB0F-514C-A811-90616272EFF8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7992485" y="5679545"/>
            <a:ext cx="1" cy="511471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‘odd’">
            <a:extLst>
              <a:ext uri="{FF2B5EF4-FFF2-40B4-BE49-F238E27FC236}">
                <a16:creationId xmlns:a16="http://schemas.microsoft.com/office/drawing/2014/main" id="{83FCF387-71DD-6B49-B026-E18ECE183154}"/>
              </a:ext>
            </a:extLst>
          </p:cNvPr>
          <p:cNvSpPr/>
          <p:nvPr/>
        </p:nvSpPr>
        <p:spPr>
          <a:xfrm>
            <a:off x="5737751" y="5076586"/>
            <a:ext cx="4509469" cy="602959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lang="zh-CN" altLang="en-US" sz="2400" dirty="0"/>
              <a:t>获取输入数字</a:t>
            </a:r>
            <a:r>
              <a:rPr lang="en-US" altLang="zh-CN" sz="2400" dirty="0"/>
              <a:t>number</a:t>
            </a:r>
            <a:endParaRPr sz="2400" dirty="0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4BFE34B-0A66-DB4F-AEAD-487BBB540599}"/>
              </a:ext>
            </a:extLst>
          </p:cNvPr>
          <p:cNvCxnSpPr>
            <a:cxnSpLocks/>
          </p:cNvCxnSpPr>
          <p:nvPr/>
        </p:nvCxnSpPr>
        <p:spPr>
          <a:xfrm>
            <a:off x="5632095" y="7130277"/>
            <a:ext cx="0" cy="1132809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F6B2C73B-A0FD-D74E-B075-BBF2AB991EB4}"/>
              </a:ext>
            </a:extLst>
          </p:cNvPr>
          <p:cNvCxnSpPr>
            <a:cxnSpLocks/>
            <a:endCxn id="12" idx="0"/>
          </p:cNvCxnSpPr>
          <p:nvPr/>
        </p:nvCxnSpPr>
        <p:spPr>
          <a:xfrm rot="10800000" flipV="1">
            <a:off x="3491818" y="9185947"/>
            <a:ext cx="594824" cy="490402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4" name="‘even’">
            <a:extLst>
              <a:ext uri="{FF2B5EF4-FFF2-40B4-BE49-F238E27FC236}">
                <a16:creationId xmlns:a16="http://schemas.microsoft.com/office/drawing/2014/main" id="{91CB5BE3-AC50-4F46-8743-53CD08855E11}"/>
              </a:ext>
            </a:extLst>
          </p:cNvPr>
          <p:cNvSpPr/>
          <p:nvPr/>
        </p:nvSpPr>
        <p:spPr>
          <a:xfrm>
            <a:off x="7321641" y="9656436"/>
            <a:ext cx="1339934" cy="636186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sz="2400" dirty="0"/>
              <a:t>‘</a:t>
            </a:r>
            <a:r>
              <a:rPr lang="zh-CN" altLang="en-CN" sz="2400" dirty="0"/>
              <a:t>猜</a:t>
            </a:r>
            <a:r>
              <a:rPr lang="zh-CN" altLang="en-US" sz="2400" dirty="0"/>
              <a:t>小了</a:t>
            </a:r>
            <a:r>
              <a:rPr sz="2400" dirty="0"/>
              <a:t>’</a:t>
            </a:r>
          </a:p>
        </p:txBody>
      </p:sp>
      <p:cxnSp>
        <p:nvCxnSpPr>
          <p:cNvPr id="85" name="Elbow Connector 84">
            <a:extLst>
              <a:ext uri="{FF2B5EF4-FFF2-40B4-BE49-F238E27FC236}">
                <a16:creationId xmlns:a16="http://schemas.microsoft.com/office/drawing/2014/main" id="{53AE7EC6-69C3-0549-AFCC-A5EFD5CE9E9A}"/>
              </a:ext>
            </a:extLst>
          </p:cNvPr>
          <p:cNvCxnSpPr>
            <a:cxnSpLocks/>
            <a:stCxn id="12" idx="2"/>
          </p:cNvCxnSpPr>
          <p:nvPr/>
        </p:nvCxnSpPr>
        <p:spPr>
          <a:xfrm rot="16200000" flipH="1">
            <a:off x="4789988" y="9014364"/>
            <a:ext cx="466975" cy="3063315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7" name="Elbow Connector 86">
            <a:extLst>
              <a:ext uri="{FF2B5EF4-FFF2-40B4-BE49-F238E27FC236}">
                <a16:creationId xmlns:a16="http://schemas.microsoft.com/office/drawing/2014/main" id="{3CAB315E-71C1-4C4A-A553-4D75CE4A6370}"/>
              </a:ext>
            </a:extLst>
          </p:cNvPr>
          <p:cNvCxnSpPr>
            <a:cxnSpLocks/>
            <a:stCxn id="74" idx="2"/>
          </p:cNvCxnSpPr>
          <p:nvPr/>
        </p:nvCxnSpPr>
        <p:spPr>
          <a:xfrm rot="5400000">
            <a:off x="6178553" y="8958749"/>
            <a:ext cx="479182" cy="3146929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9" name="Elbow Connector 108">
            <a:extLst>
              <a:ext uri="{FF2B5EF4-FFF2-40B4-BE49-F238E27FC236}">
                <a16:creationId xmlns:a16="http://schemas.microsoft.com/office/drawing/2014/main" id="{751FB0EE-FB43-3F46-8453-9A96E0055DE5}"/>
              </a:ext>
            </a:extLst>
          </p:cNvPr>
          <p:cNvCxnSpPr>
            <a:cxnSpLocks/>
            <a:endCxn id="45" idx="1"/>
          </p:cNvCxnSpPr>
          <p:nvPr/>
        </p:nvCxnSpPr>
        <p:spPr>
          <a:xfrm rot="5400000" flipH="1" flipV="1">
            <a:off x="1015317" y="6758624"/>
            <a:ext cx="6102991" cy="3341877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2" name="Elbow Connector 111">
            <a:extLst>
              <a:ext uri="{FF2B5EF4-FFF2-40B4-BE49-F238E27FC236}">
                <a16:creationId xmlns:a16="http://schemas.microsoft.com/office/drawing/2014/main" id="{DC78AEB7-DFE6-F347-BF9F-AF998B0E16D7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95874" y="10799421"/>
            <a:ext cx="3236220" cy="681636"/>
          </a:xfrm>
          <a:prstGeom prst="bentConnector3">
            <a:avLst>
              <a:gd name="adj1" fmla="val 457"/>
            </a:avLst>
          </a:prstGeom>
          <a:noFill/>
          <a:ln w="25400" cap="flat">
            <a:solidFill>
              <a:srgbClr val="9DE7E8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93435689-2C3A-5A4B-8848-773FF18977BF}"/>
              </a:ext>
            </a:extLst>
          </p:cNvPr>
          <p:cNvCxnSpPr>
            <a:cxnSpLocks/>
          </p:cNvCxnSpPr>
          <p:nvPr/>
        </p:nvCxnSpPr>
        <p:spPr>
          <a:xfrm>
            <a:off x="10364597" y="7130277"/>
            <a:ext cx="0" cy="2552744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3939237C-27C5-1E4B-B574-F1F2815BFA94}"/>
              </a:ext>
            </a:extLst>
          </p:cNvPr>
          <p:cNvCxnSpPr>
            <a:cxnSpLocks/>
            <a:stCxn id="41" idx="2"/>
            <a:endCxn id="40" idx="0"/>
          </p:cNvCxnSpPr>
          <p:nvPr/>
        </p:nvCxnSpPr>
        <p:spPr>
          <a:xfrm>
            <a:off x="10409645" y="10329245"/>
            <a:ext cx="0" cy="546228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1" name="Yes">
            <a:extLst>
              <a:ext uri="{FF2B5EF4-FFF2-40B4-BE49-F238E27FC236}">
                <a16:creationId xmlns:a16="http://schemas.microsoft.com/office/drawing/2014/main" id="{19F40BA0-24B5-BE4D-84F9-C7FDC43D3A3C}"/>
              </a:ext>
            </a:extLst>
          </p:cNvPr>
          <p:cNvSpPr txBox="1"/>
          <p:nvPr/>
        </p:nvSpPr>
        <p:spPr>
          <a:xfrm>
            <a:off x="2706414" y="9127268"/>
            <a:ext cx="572415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rPr dirty="0"/>
              <a:t>Yes</a:t>
            </a:r>
          </a:p>
        </p:txBody>
      </p:sp>
      <p:sp>
        <p:nvSpPr>
          <p:cNvPr id="36" name="Yes">
            <a:extLst>
              <a:ext uri="{FF2B5EF4-FFF2-40B4-BE49-F238E27FC236}">
                <a16:creationId xmlns:a16="http://schemas.microsoft.com/office/drawing/2014/main" id="{D7BA13D6-C701-489D-AA5C-FDB1D04E8E0C}"/>
              </a:ext>
            </a:extLst>
          </p:cNvPr>
          <p:cNvSpPr txBox="1"/>
          <p:nvPr/>
        </p:nvSpPr>
        <p:spPr>
          <a:xfrm>
            <a:off x="4409207" y="7530574"/>
            <a:ext cx="463268" cy="434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rPr lang="en-US" altLang="zh-CN" dirty="0"/>
              <a:t>No</a:t>
            </a:r>
            <a:endParaRPr dirty="0"/>
          </a:p>
        </p:txBody>
      </p:sp>
      <p:sp>
        <p:nvSpPr>
          <p:cNvPr id="40" name="结束">
            <a:extLst>
              <a:ext uri="{FF2B5EF4-FFF2-40B4-BE49-F238E27FC236}">
                <a16:creationId xmlns:a16="http://schemas.microsoft.com/office/drawing/2014/main" id="{400EFFD2-A51B-434B-A39E-2D74B34EB770}"/>
              </a:ext>
            </a:extLst>
          </p:cNvPr>
          <p:cNvSpPr/>
          <p:nvPr/>
        </p:nvSpPr>
        <p:spPr>
          <a:xfrm>
            <a:off x="9571965" y="10875473"/>
            <a:ext cx="1675360" cy="609601"/>
          </a:xfrm>
          <a:prstGeom prst="roundRect">
            <a:avLst>
              <a:gd name="adj" fmla="val 31250"/>
            </a:avLst>
          </a:prstGeom>
          <a:solidFill>
            <a:srgbClr val="27518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dirty="0" err="1"/>
              <a:t>结束</a:t>
            </a:r>
            <a:endParaRPr dirty="0"/>
          </a:p>
        </p:txBody>
      </p:sp>
      <p:sp>
        <p:nvSpPr>
          <p:cNvPr id="41" name="‘even’">
            <a:extLst>
              <a:ext uri="{FF2B5EF4-FFF2-40B4-BE49-F238E27FC236}">
                <a16:creationId xmlns:a16="http://schemas.microsoft.com/office/drawing/2014/main" id="{CF236E72-0717-459B-8DD3-3D6D2CA2AC70}"/>
              </a:ext>
            </a:extLst>
          </p:cNvPr>
          <p:cNvSpPr/>
          <p:nvPr/>
        </p:nvSpPr>
        <p:spPr>
          <a:xfrm>
            <a:off x="9563003" y="9693059"/>
            <a:ext cx="1693284" cy="636186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rPr sz="2400" dirty="0"/>
              <a:t>‘</a:t>
            </a:r>
            <a:r>
              <a:rPr lang="zh-CN" altLang="en-CN" sz="2400" dirty="0"/>
              <a:t>猜</a:t>
            </a:r>
            <a:r>
              <a:rPr lang="zh-CN" altLang="en-US" sz="2400" dirty="0"/>
              <a:t>对啦！</a:t>
            </a:r>
            <a:r>
              <a:rPr sz="2400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03969613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oday’s Agenda"/>
          <p:cNvSpPr txBox="1">
            <a:spLocks noGrp="1"/>
          </p:cNvSpPr>
          <p:nvPr>
            <p:ph type="title" idx="4294967295"/>
          </p:nvPr>
        </p:nvSpPr>
        <p:spPr>
          <a:xfrm>
            <a:off x="2104280" y="1577637"/>
            <a:ext cx="9753601" cy="2012257"/>
          </a:xfrm>
          <a:prstGeom prst="rect">
            <a:avLst/>
          </a:prstGeom>
        </p:spPr>
        <p:txBody>
          <a:bodyPr/>
          <a:lstStyle>
            <a:lvl1pPr defTabSz="999744">
              <a:defRPr sz="9840" spc="-98">
                <a:solidFill>
                  <a:srgbClr val="66C7EB"/>
                </a:solidFill>
              </a:defRPr>
            </a:lvl1pPr>
          </a:lstStyle>
          <a:p>
            <a:r>
              <a:t>Today’s Agenda</a:t>
            </a:r>
          </a:p>
        </p:txBody>
      </p:sp>
      <p:sp>
        <p:nvSpPr>
          <p:cNvPr id="156" name="#1 求圆的面积…"/>
          <p:cNvSpPr txBox="1"/>
          <p:nvPr/>
        </p:nvSpPr>
        <p:spPr>
          <a:xfrm>
            <a:off x="3674878" y="7631762"/>
            <a:ext cx="6612406" cy="30275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>
                <a:solidFill>
                  <a:srgbClr val="66C7EB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  <a:lvl2pPr marL="1092200" indent="-546100" algn="l">
              <a:buSzPct val="150000"/>
              <a:buChar char="•"/>
              <a:defRPr>
                <a:solidFill>
                  <a:srgbClr val="9EE7E8"/>
                </a:solidFill>
              </a:defRPr>
            </a:lvl2pPr>
          </a:lstStyle>
          <a:p>
            <a:r>
              <a:t>#1 求圆的面积 </a:t>
            </a:r>
          </a:p>
          <a:p>
            <a:pPr lvl="1"/>
            <a:r>
              <a:t>如何定义一个函数？</a:t>
            </a:r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8301" y="12700000"/>
            <a:ext cx="255017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58" name="Rectangle"/>
          <p:cNvSpPr/>
          <p:nvPr/>
        </p:nvSpPr>
        <p:spPr>
          <a:xfrm>
            <a:off x="0" y="5401340"/>
            <a:ext cx="24384000" cy="170120"/>
          </a:xfrm>
          <a:prstGeom prst="rect">
            <a:avLst/>
          </a:prstGeom>
          <a:gradFill>
            <a:gsLst>
              <a:gs pos="0">
                <a:srgbClr val="9EE7E8"/>
              </a:gs>
              <a:gs pos="100000">
                <a:srgbClr val="275186"/>
              </a:gs>
            </a:gsLst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159" name="#2 - 判断奇偶数…"/>
          <p:cNvSpPr txBox="1"/>
          <p:nvPr/>
        </p:nvSpPr>
        <p:spPr>
          <a:xfrm>
            <a:off x="14725650" y="7620587"/>
            <a:ext cx="5676901" cy="3049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>
                <a:solidFill>
                  <a:srgbClr val="66C7EB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rPr dirty="0"/>
              <a:t>#2 - </a:t>
            </a:r>
            <a:r>
              <a:rPr dirty="0" err="1"/>
              <a:t>判断奇偶数</a:t>
            </a:r>
            <a:endParaRPr dirty="0"/>
          </a:p>
          <a:p>
            <a:pPr marL="1092200" lvl="1" indent="-546100" algn="l">
              <a:buSzPct val="150000"/>
              <a:buChar char="•"/>
              <a:defRPr>
                <a:solidFill>
                  <a:srgbClr val="9EE7E8"/>
                </a:solidFill>
              </a:defRPr>
            </a:pPr>
            <a:r>
              <a:rPr dirty="0" err="1"/>
              <a:t>什么是流程控制</a:t>
            </a:r>
            <a:r>
              <a:rPr dirty="0"/>
              <a:t>？</a:t>
            </a:r>
          </a:p>
          <a:p>
            <a:pPr marL="1092200" lvl="1" indent="-546100" algn="l">
              <a:buSzPct val="150000"/>
              <a:buChar char="•"/>
              <a:defRPr>
                <a:solidFill>
                  <a:srgbClr val="9EE7E8"/>
                </a:solidFill>
              </a:defRPr>
            </a:pPr>
            <a:r>
              <a:rPr dirty="0" err="1"/>
              <a:t>if语句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# 1 - 求圆的面积…"/>
          <p:cNvSpPr txBox="1">
            <a:spLocks noGrp="1"/>
          </p:cNvSpPr>
          <p:nvPr>
            <p:ph type="title"/>
          </p:nvPr>
        </p:nvSpPr>
        <p:spPr>
          <a:xfrm>
            <a:off x="1219200" y="3224609"/>
            <a:ext cx="21945600" cy="6604001"/>
          </a:xfrm>
          <a:prstGeom prst="rect">
            <a:avLst/>
          </a:prstGeom>
        </p:spPr>
        <p:txBody>
          <a:bodyPr/>
          <a:lstStyle/>
          <a:p>
            <a:pPr>
              <a:defRPr sz="9600">
                <a:solidFill>
                  <a:srgbClr val="66C7EB"/>
                </a:solidFill>
              </a:defRPr>
            </a:pPr>
            <a:r>
              <a:t># 1 - 求圆的面积</a:t>
            </a:r>
          </a:p>
          <a:p>
            <a:pPr>
              <a:defRPr sz="9600">
                <a:solidFill>
                  <a:srgbClr val="9EE7E8"/>
                </a:solidFill>
              </a:defRPr>
            </a:pPr>
            <a:r>
              <a:t>How to define a function?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1951" y="12700000"/>
            <a:ext cx="267717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ounded Rectangle"/>
          <p:cNvSpPr/>
          <p:nvPr/>
        </p:nvSpPr>
        <p:spPr>
          <a:xfrm>
            <a:off x="13915620" y="4636455"/>
            <a:ext cx="6749058" cy="5988345"/>
          </a:xfrm>
          <a:prstGeom prst="roundRect">
            <a:avLst>
              <a:gd name="adj" fmla="val 3181"/>
            </a:avLst>
          </a:prstGeom>
          <a:ln w="50800">
            <a:solidFill>
              <a:srgbClr val="9EE7E8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5E5E5E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</p:txBody>
      </p:sp>
      <p:sp>
        <p:nvSpPr>
          <p:cNvPr id="164" name="Arrow"/>
          <p:cNvSpPr/>
          <p:nvPr/>
        </p:nvSpPr>
        <p:spPr>
          <a:xfrm>
            <a:off x="18959611" y="9209437"/>
            <a:ext cx="1277740" cy="609601"/>
          </a:xfrm>
          <a:prstGeom prst="rightArrow">
            <a:avLst>
              <a:gd name="adj1" fmla="val 30177"/>
              <a:gd name="adj2" fmla="val 105518"/>
            </a:avLst>
          </a:pr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0300" y="12700000"/>
            <a:ext cx="271019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66" name="Think Like A Programmer"/>
          <p:cNvSpPr txBox="1">
            <a:spLocks noGrp="1"/>
          </p:cNvSpPr>
          <p:nvPr>
            <p:ph type="title" idx="4294967295"/>
          </p:nvPr>
        </p:nvSpPr>
        <p:spPr>
          <a:xfrm>
            <a:off x="6223000" y="12133580"/>
            <a:ext cx="9753600" cy="1562101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1877567">
              <a:defRPr sz="6468" spc="0"/>
            </a:pPr>
            <a:r>
              <a:rPr>
                <a:solidFill>
                  <a:srgbClr val="FFFFFF"/>
                </a:solidFill>
              </a:rPr>
              <a:t>Think Like A </a:t>
            </a:r>
            <a:r>
              <a:rPr>
                <a:solidFill>
                  <a:srgbClr val="71D7D7"/>
                </a:solidFill>
              </a:rPr>
              <a:t>Programmer</a:t>
            </a:r>
          </a:p>
        </p:txBody>
      </p:sp>
      <p:sp>
        <p:nvSpPr>
          <p:cNvPr id="167" name="Flow Chart - 流程图 #1"/>
          <p:cNvSpPr txBox="1"/>
          <p:nvPr/>
        </p:nvSpPr>
        <p:spPr>
          <a:xfrm>
            <a:off x="12523520" y="726694"/>
            <a:ext cx="9420760" cy="1591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2438400">
              <a:lnSpc>
                <a:spcPct val="80000"/>
              </a:lnSpc>
              <a:spcBef>
                <a:spcPts val="0"/>
              </a:spcBef>
              <a:defRPr sz="7600" spc="-76">
                <a:solidFill>
                  <a:srgbClr val="66C7EB"/>
                </a:solidFill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Flow Chart - 流程图 #1</a:t>
            </a:r>
          </a:p>
        </p:txBody>
      </p:sp>
      <p:sp>
        <p:nvSpPr>
          <p:cNvPr id="168" name="定义pi"/>
          <p:cNvSpPr/>
          <p:nvPr/>
        </p:nvSpPr>
        <p:spPr>
          <a:xfrm>
            <a:off x="15302656" y="5499257"/>
            <a:ext cx="3862488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定义pi</a:t>
            </a:r>
          </a:p>
        </p:txBody>
      </p:sp>
      <p:sp>
        <p:nvSpPr>
          <p:cNvPr id="169" name="半径转化为float"/>
          <p:cNvSpPr/>
          <p:nvPr/>
        </p:nvSpPr>
        <p:spPr>
          <a:xfrm>
            <a:off x="15302656" y="7277415"/>
            <a:ext cx="3862488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半径转化为float</a:t>
            </a:r>
          </a:p>
        </p:txBody>
      </p:sp>
      <p:sp>
        <p:nvSpPr>
          <p:cNvPr id="170" name="计算面积"/>
          <p:cNvSpPr/>
          <p:nvPr/>
        </p:nvSpPr>
        <p:spPr>
          <a:xfrm>
            <a:off x="15302656" y="9081087"/>
            <a:ext cx="3862488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计算面积</a:t>
            </a:r>
          </a:p>
        </p:txBody>
      </p:sp>
      <p:sp>
        <p:nvSpPr>
          <p:cNvPr id="171" name="def get_round_area(input_r):"/>
          <p:cNvSpPr/>
          <p:nvPr/>
        </p:nvSpPr>
        <p:spPr>
          <a:xfrm>
            <a:off x="13859371" y="3394525"/>
            <a:ext cx="6749058" cy="1212152"/>
          </a:xfrm>
          <a:prstGeom prst="roundRect">
            <a:avLst>
              <a:gd name="adj" fmla="val 15716"/>
            </a:avLst>
          </a:prstGeom>
          <a:ln w="63500">
            <a:solidFill>
              <a:srgbClr val="9EE7E8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66C7EB"/>
                </a:solidFill>
              </a:rPr>
              <a:t>def</a:t>
            </a:r>
            <a:r>
              <a:rPr dirty="0"/>
              <a:t> </a:t>
            </a:r>
            <a:r>
              <a:rPr dirty="0" err="1">
                <a:solidFill>
                  <a:srgbClr val="FFFFFF"/>
                </a:solidFill>
              </a:rPr>
              <a:t>get_round_area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 err="1">
                <a:solidFill>
                  <a:srgbClr val="275186"/>
                </a:solidFill>
              </a:rPr>
              <a:t>input_r</a:t>
            </a:r>
            <a:r>
              <a:rPr dirty="0">
                <a:solidFill>
                  <a:srgbClr val="FFFFFF"/>
                </a:solidFill>
              </a:rPr>
              <a:t>): </a:t>
            </a:r>
            <a:endParaRPr dirty="0">
              <a:solidFill>
                <a:srgbClr val="5E5E5E"/>
              </a:solidFill>
            </a:endParaRPr>
          </a:p>
        </p:txBody>
      </p:sp>
      <p:sp>
        <p:nvSpPr>
          <p:cNvPr id="172" name="关键字"/>
          <p:cNvSpPr txBox="1"/>
          <p:nvPr/>
        </p:nvSpPr>
        <p:spPr>
          <a:xfrm>
            <a:off x="14121555" y="4117551"/>
            <a:ext cx="11811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66C7EB"/>
                </a:solidFill>
              </a:defRPr>
            </a:lvl1pPr>
          </a:lstStyle>
          <a:p>
            <a:r>
              <a:rPr dirty="0" err="1"/>
              <a:t>关键字</a:t>
            </a:r>
            <a:endParaRPr dirty="0"/>
          </a:p>
        </p:txBody>
      </p:sp>
      <p:sp>
        <p:nvSpPr>
          <p:cNvPr id="173" name="函数名称"/>
          <p:cNvSpPr txBox="1"/>
          <p:nvPr/>
        </p:nvSpPr>
        <p:spPr>
          <a:xfrm>
            <a:off x="15943757" y="4138565"/>
            <a:ext cx="15367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函数名称</a:t>
            </a:r>
            <a:endParaRPr dirty="0"/>
          </a:p>
        </p:txBody>
      </p:sp>
      <p:sp>
        <p:nvSpPr>
          <p:cNvPr id="174" name="参数"/>
          <p:cNvSpPr txBox="1"/>
          <p:nvPr/>
        </p:nvSpPr>
        <p:spPr>
          <a:xfrm>
            <a:off x="18280969" y="4139514"/>
            <a:ext cx="8255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275186"/>
                </a:solidFill>
              </a:defRPr>
            </a:lvl1pPr>
          </a:lstStyle>
          <a:p>
            <a:r>
              <a:rPr dirty="0" err="1"/>
              <a:t>参数</a:t>
            </a:r>
            <a:endParaRPr dirty="0"/>
          </a:p>
        </p:txBody>
      </p:sp>
      <p:sp>
        <p:nvSpPr>
          <p:cNvPr id="175" name="输入"/>
          <p:cNvSpPr/>
          <p:nvPr/>
        </p:nvSpPr>
        <p:spPr>
          <a:xfrm>
            <a:off x="20217177" y="4117551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输入</a:t>
            </a:r>
          </a:p>
        </p:txBody>
      </p:sp>
      <p:sp>
        <p:nvSpPr>
          <p:cNvPr id="176" name="函数"/>
          <p:cNvSpPr/>
          <p:nvPr/>
        </p:nvSpPr>
        <p:spPr>
          <a:xfrm>
            <a:off x="13784460" y="2971901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函数</a:t>
            </a:r>
          </a:p>
        </p:txBody>
      </p:sp>
      <p:sp>
        <p:nvSpPr>
          <p:cNvPr id="178" name="输出"/>
          <p:cNvSpPr/>
          <p:nvPr/>
        </p:nvSpPr>
        <p:spPr>
          <a:xfrm>
            <a:off x="20191412" y="9209437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输出</a:t>
            </a:r>
          </a:p>
        </p:txBody>
      </p:sp>
      <p:sp>
        <p:nvSpPr>
          <p:cNvPr id="179" name="Arrow"/>
          <p:cNvSpPr/>
          <p:nvPr/>
        </p:nvSpPr>
        <p:spPr>
          <a:xfrm>
            <a:off x="19210454" y="4117551"/>
            <a:ext cx="1052662" cy="609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99" y="14059"/>
                </a:moveTo>
                <a:lnTo>
                  <a:pt x="13199" y="21600"/>
                </a:lnTo>
                <a:lnTo>
                  <a:pt x="0" y="10800"/>
                </a:lnTo>
                <a:lnTo>
                  <a:pt x="13199" y="0"/>
                </a:lnTo>
                <a:lnTo>
                  <a:pt x="13199" y="7541"/>
                </a:lnTo>
                <a:lnTo>
                  <a:pt x="21600" y="7541"/>
                </a:lnTo>
                <a:lnTo>
                  <a:pt x="21600" y="14059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180" name="Line"/>
          <p:cNvSpPr/>
          <p:nvPr/>
        </p:nvSpPr>
        <p:spPr>
          <a:xfrm flipH="1">
            <a:off x="17290148" y="6416584"/>
            <a:ext cx="0" cy="882831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 dirty="0"/>
          </a:p>
        </p:txBody>
      </p:sp>
      <p:sp>
        <p:nvSpPr>
          <p:cNvPr id="181" name="Line"/>
          <p:cNvSpPr/>
          <p:nvPr/>
        </p:nvSpPr>
        <p:spPr>
          <a:xfrm>
            <a:off x="17290149" y="8194743"/>
            <a:ext cx="0" cy="917328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ecap - 敲黑板，记重点！"/>
          <p:cNvSpPr txBox="1">
            <a:spLocks noGrp="1"/>
          </p:cNvSpPr>
          <p:nvPr>
            <p:ph type="title" idx="4294967295"/>
          </p:nvPr>
        </p:nvSpPr>
        <p:spPr>
          <a:xfrm>
            <a:off x="3587080" y="838200"/>
            <a:ext cx="10682040" cy="1856929"/>
          </a:xfrm>
          <a:prstGeom prst="rect">
            <a:avLst/>
          </a:prstGeom>
        </p:spPr>
        <p:txBody>
          <a:bodyPr>
            <a:normAutofit/>
          </a:bodyPr>
          <a:lstStyle>
            <a:lvl1pPr defTabSz="2365248">
              <a:defRPr sz="7372" spc="-73">
                <a:solidFill>
                  <a:srgbClr val="66C7EB"/>
                </a:solidFill>
              </a:defRPr>
            </a:lvl1pPr>
          </a:lstStyle>
          <a:p>
            <a:r>
              <a:t>Recap - 敲黑板，记重点！</a:t>
            </a:r>
          </a:p>
        </p:txBody>
      </p:sp>
      <p:sp>
        <p:nvSpPr>
          <p:cNvPr id="184" name="函数"/>
          <p:cNvSpPr txBox="1"/>
          <p:nvPr/>
        </p:nvSpPr>
        <p:spPr>
          <a:xfrm>
            <a:off x="1203299" y="4676394"/>
            <a:ext cx="4170613" cy="673101"/>
          </a:xfrm>
          <a:prstGeom prst="rect">
            <a:avLst/>
          </a:prstGeom>
          <a:solidFill>
            <a:srgbClr val="71D7D7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函数</a:t>
            </a:r>
          </a:p>
        </p:txBody>
      </p:sp>
      <p:sp>
        <p:nvSpPr>
          <p:cNvPr id="185" name="变量"/>
          <p:cNvSpPr txBox="1"/>
          <p:nvPr/>
        </p:nvSpPr>
        <p:spPr>
          <a:xfrm>
            <a:off x="6842793" y="4676394"/>
            <a:ext cx="4170613" cy="673101"/>
          </a:xfrm>
          <a:prstGeom prst="rect">
            <a:avLst/>
          </a:prstGeom>
          <a:solidFill>
            <a:srgbClr val="71D7D7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变量</a:t>
            </a:r>
          </a:p>
        </p:txBody>
      </p:sp>
      <p:sp>
        <p:nvSpPr>
          <p:cNvPr id="186" name="数据类型"/>
          <p:cNvSpPr txBox="1"/>
          <p:nvPr/>
        </p:nvSpPr>
        <p:spPr>
          <a:xfrm>
            <a:off x="12482287" y="4676394"/>
            <a:ext cx="4170613" cy="673101"/>
          </a:xfrm>
          <a:prstGeom prst="rect">
            <a:avLst/>
          </a:prstGeom>
          <a:solidFill>
            <a:srgbClr val="71D7D7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数据类型</a:t>
            </a:r>
          </a:p>
        </p:txBody>
      </p:sp>
      <p:sp>
        <p:nvSpPr>
          <p:cNvPr id="187" name="函数定义def…()…"/>
          <p:cNvSpPr txBox="1"/>
          <p:nvPr/>
        </p:nvSpPr>
        <p:spPr>
          <a:xfrm>
            <a:off x="1215999" y="5318000"/>
            <a:ext cx="4145213" cy="5585964"/>
          </a:xfrm>
          <a:prstGeom prst="rect">
            <a:avLst/>
          </a:prstGeom>
          <a:ln w="25400">
            <a:solidFill>
              <a:srgbClr val="71D7D7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函数定义def…()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冒号…缩进语法</a:t>
            </a:r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函数的参数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函数返回return</a:t>
            </a:r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函数的调用</a:t>
            </a:r>
          </a:p>
        </p:txBody>
      </p:sp>
      <p:sp>
        <p:nvSpPr>
          <p:cNvPr id="188" name="等号“=”赋值…"/>
          <p:cNvSpPr txBox="1"/>
          <p:nvPr/>
        </p:nvSpPr>
        <p:spPr>
          <a:xfrm>
            <a:off x="6855493" y="5298950"/>
            <a:ext cx="4145213" cy="1933955"/>
          </a:xfrm>
          <a:prstGeom prst="rect">
            <a:avLst/>
          </a:prstGeom>
          <a:ln w="25400">
            <a:solidFill>
              <a:srgbClr val="71D7D7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等号“=”赋值</a:t>
            </a:r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变量的命名规则</a:t>
            </a:r>
          </a:p>
        </p:txBody>
      </p:sp>
      <p:sp>
        <p:nvSpPr>
          <p:cNvPr id="189" name="整型 int…"/>
          <p:cNvSpPr txBox="1"/>
          <p:nvPr/>
        </p:nvSpPr>
        <p:spPr>
          <a:xfrm>
            <a:off x="12494987" y="5337050"/>
            <a:ext cx="4145213" cy="5547864"/>
          </a:xfrm>
          <a:prstGeom prst="rect">
            <a:avLst/>
          </a:prstGeom>
          <a:ln w="25400">
            <a:solidFill>
              <a:srgbClr val="71D7D7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整型 int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浮点型 float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字符串 string</a:t>
            </a:r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基本运算</a:t>
            </a:r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r>
              <a:t>+ - * / </a:t>
            </a:r>
          </a:p>
          <a:p>
            <a:pPr marL="943263" lvl="1" indent="-397163" algn="l" defTabSz="1130300">
              <a:lnSpc>
                <a:spcPct val="100000"/>
              </a:lnSpc>
              <a:spcBef>
                <a:spcPts val="0"/>
              </a:spcBef>
              <a:buSzPct val="150000"/>
              <a:buChar char="•"/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不同数据类型间的转换</a:t>
            </a:r>
          </a:p>
        </p:txBody>
      </p:sp>
      <p:sp>
        <p:nvSpPr>
          <p:cNvPr id="190" name="调用Python内置函数"/>
          <p:cNvSpPr txBox="1"/>
          <p:nvPr/>
        </p:nvSpPr>
        <p:spPr>
          <a:xfrm>
            <a:off x="6842793" y="8136636"/>
            <a:ext cx="4170613" cy="723391"/>
          </a:xfrm>
          <a:prstGeom prst="rect">
            <a:avLst/>
          </a:prstGeom>
          <a:solidFill>
            <a:srgbClr val="71D7D7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调用Python内置函数</a:t>
            </a:r>
          </a:p>
        </p:txBody>
      </p:sp>
      <p:sp>
        <p:nvSpPr>
          <p:cNvPr id="191" name="input() 用于输入…"/>
          <p:cNvSpPr txBox="1"/>
          <p:nvPr/>
        </p:nvSpPr>
        <p:spPr>
          <a:xfrm>
            <a:off x="6855493" y="8854950"/>
            <a:ext cx="4145213" cy="1984246"/>
          </a:xfrm>
          <a:prstGeom prst="rect">
            <a:avLst/>
          </a:prstGeom>
          <a:ln w="25400">
            <a:solidFill>
              <a:srgbClr val="71D7D7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input() 用于输入</a:t>
            </a:r>
          </a:p>
          <a:p>
            <a:pPr algn="l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</a:defRPr>
            </a:pPr>
            <a:endParaRPr/>
          </a:p>
          <a:p>
            <a:pPr marL="397163" indent="-397163" algn="l" defTabSz="1130300">
              <a:lnSpc>
                <a:spcPct val="100000"/>
              </a:lnSpc>
              <a:spcBef>
                <a:spcPts val="0"/>
              </a:spcBef>
              <a:buSzPct val="100000"/>
              <a:buChar char="✓"/>
              <a:defRPr sz="3200">
                <a:solidFill>
                  <a:srgbClr val="9EE7E8"/>
                </a:solidFill>
              </a:defRPr>
            </a:pPr>
            <a:r>
              <a:t>print() 用于输出</a:t>
            </a:r>
          </a:p>
        </p:txBody>
      </p:sp>
      <p:sp>
        <p:nvSpPr>
          <p:cNvPr id="192" name="～程序是自上而下逐行运行的～"/>
          <p:cNvSpPr txBox="1"/>
          <p:nvPr/>
        </p:nvSpPr>
        <p:spPr>
          <a:xfrm>
            <a:off x="4006850" y="2949161"/>
            <a:ext cx="9486900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>
                <a:solidFill>
                  <a:srgbClr val="9EE7E8"/>
                </a:solidFill>
              </a:defRPr>
            </a:lvl1pPr>
          </a:lstStyle>
          <a:p>
            <a:r>
              <a:t>～程序是自上而下逐行运行的～</a:t>
            </a:r>
          </a:p>
        </p:txBody>
      </p:sp>
      <p:sp>
        <p:nvSpPr>
          <p:cNvPr id="19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4110" y="12700000"/>
            <a:ext cx="263399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不能占用Python…"/>
          <p:cNvSpPr txBox="1">
            <a:spLocks noGrp="1"/>
          </p:cNvSpPr>
          <p:nvPr>
            <p:ph type="body" sz="quarter" idx="4294967295"/>
          </p:nvPr>
        </p:nvSpPr>
        <p:spPr>
          <a:xfrm>
            <a:off x="11152322" y="10412958"/>
            <a:ext cx="3815458" cy="1801317"/>
          </a:xfrm>
          <a:prstGeom prst="rect">
            <a:avLst/>
          </a:prstGeom>
        </p:spPr>
        <p:txBody>
          <a:bodyPr/>
          <a:lstStyle/>
          <a:p>
            <a:pPr marL="0" indent="0" algn="l">
              <a:buSzTx/>
              <a:buNone/>
              <a:defRPr sz="2800">
                <a:solidFill>
                  <a:srgbClr val="4B90CF"/>
                </a:solidFill>
              </a:defRPr>
            </a:pPr>
            <a:r>
              <a:rPr dirty="0" err="1"/>
              <a:t>不能占用Python</a:t>
            </a:r>
            <a:endParaRPr dirty="0"/>
          </a:p>
          <a:p>
            <a:pPr marL="0" indent="0" algn="l">
              <a:buSzTx/>
              <a:buNone/>
              <a:defRPr sz="2800">
                <a:solidFill>
                  <a:srgbClr val="4B90CF"/>
                </a:solidFill>
              </a:defRPr>
            </a:pPr>
            <a:r>
              <a:rPr dirty="0" err="1"/>
              <a:t>自有的函数名</a:t>
            </a:r>
            <a:endParaRPr dirty="0"/>
          </a:p>
        </p:txBody>
      </p:sp>
      <p:sp>
        <p:nvSpPr>
          <p:cNvPr id="196" name="变量的命名规则"/>
          <p:cNvSpPr txBox="1">
            <a:spLocks noGrp="1"/>
          </p:cNvSpPr>
          <p:nvPr>
            <p:ph type="title" idx="4294967295"/>
          </p:nvPr>
        </p:nvSpPr>
        <p:spPr>
          <a:xfrm>
            <a:off x="5918200" y="177800"/>
            <a:ext cx="9753600" cy="1562100"/>
          </a:xfrm>
          <a:prstGeom prst="rect">
            <a:avLst/>
          </a:prstGeom>
        </p:spPr>
        <p:txBody>
          <a:bodyPr/>
          <a:lstStyle/>
          <a:p>
            <a:pPr>
              <a:defRPr sz="7600" spc="-76">
                <a:solidFill>
                  <a:srgbClr val="71D7D7"/>
                </a:solidFill>
              </a:defRPr>
            </a:pPr>
            <a:r>
              <a:rPr>
                <a:solidFill>
                  <a:srgbClr val="FFFFFF"/>
                </a:solidFill>
              </a:rPr>
              <a:t>变量的</a:t>
            </a:r>
            <a:r>
              <a:t>命名规则</a:t>
            </a:r>
          </a:p>
        </p:txBody>
      </p:sp>
      <p:sp>
        <p:nvSpPr>
          <p:cNvPr id="19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0046" y="12700000"/>
            <a:ext cx="271527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98" name="Test Yourself…"/>
          <p:cNvSpPr txBox="1"/>
          <p:nvPr/>
        </p:nvSpPr>
        <p:spPr>
          <a:xfrm>
            <a:off x="15954805" y="6298279"/>
            <a:ext cx="8117307" cy="7400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 sz="4500">
                <a:solidFill>
                  <a:srgbClr val="4B90CF"/>
                </a:solidFill>
              </a:defRPr>
            </a:pPr>
            <a:r>
              <a:rPr dirty="0"/>
              <a:t>Test Yourself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 err="1"/>
              <a:t>my_word</a:t>
            </a:r>
            <a:endParaRPr dirty="0"/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/>
              <a:t>my_word2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/>
              <a:t>2nd_number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 err="1"/>
              <a:t>my_’str</a:t>
            </a:r>
            <a:r>
              <a:rPr dirty="0"/>
              <a:t>’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/>
              <a:t>test-123</a:t>
            </a:r>
          </a:p>
          <a:p>
            <a:pPr>
              <a:defRPr sz="3600">
                <a:solidFill>
                  <a:srgbClr val="9EE7E8"/>
                </a:solidFill>
              </a:defRPr>
            </a:pPr>
            <a:r>
              <a:rPr dirty="0"/>
              <a:t>temp-5%</a:t>
            </a:r>
          </a:p>
        </p:txBody>
      </p:sp>
      <p:sp>
        <p:nvSpPr>
          <p:cNvPr id="199" name="没有空格"/>
          <p:cNvSpPr txBox="1"/>
          <p:nvPr/>
        </p:nvSpPr>
        <p:spPr>
          <a:xfrm>
            <a:off x="10588357" y="2402383"/>
            <a:ext cx="2090316" cy="490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indent="546100" algn="l">
              <a:defRPr sz="2800">
                <a:solidFill>
                  <a:srgbClr val="9EE7E8"/>
                </a:solidFill>
              </a:defRPr>
            </a:lvl1pPr>
          </a:lstStyle>
          <a:p>
            <a:r>
              <a:rPr dirty="0" err="1"/>
              <a:t>没有空格</a:t>
            </a:r>
            <a:endParaRPr dirty="0"/>
          </a:p>
        </p:txBody>
      </p:sp>
      <p:sp>
        <p:nvSpPr>
          <p:cNvPr id="200" name="由小写字母、…"/>
          <p:cNvSpPr txBox="1"/>
          <p:nvPr/>
        </p:nvSpPr>
        <p:spPr>
          <a:xfrm>
            <a:off x="11108782" y="4834635"/>
            <a:ext cx="3815458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800">
                <a:solidFill>
                  <a:srgbClr val="71D7D7"/>
                </a:solidFill>
              </a:defRPr>
            </a:pPr>
            <a:r>
              <a:rPr dirty="0" err="1"/>
              <a:t>由小写字母</a:t>
            </a:r>
            <a:r>
              <a:rPr dirty="0"/>
              <a:t>、</a:t>
            </a:r>
          </a:p>
          <a:p>
            <a:pPr algn="l">
              <a:defRPr sz="2800">
                <a:solidFill>
                  <a:srgbClr val="71D7D7"/>
                </a:solidFill>
              </a:defRPr>
            </a:pPr>
            <a:r>
              <a:rPr dirty="0" err="1"/>
              <a:t>下划线、数字组成</a:t>
            </a:r>
            <a:endParaRPr dirty="0"/>
          </a:p>
        </p:txBody>
      </p:sp>
      <p:sp>
        <p:nvSpPr>
          <p:cNvPr id="201" name="不能以字母以外的…"/>
          <p:cNvSpPr txBox="1"/>
          <p:nvPr/>
        </p:nvSpPr>
        <p:spPr>
          <a:xfrm>
            <a:off x="11152322" y="7705874"/>
            <a:ext cx="3724712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800">
                <a:solidFill>
                  <a:srgbClr val="66C7EB"/>
                </a:solidFill>
              </a:defRPr>
            </a:pPr>
            <a:r>
              <a:rPr dirty="0" err="1"/>
              <a:t>不能以字母以外的</a:t>
            </a:r>
            <a:endParaRPr dirty="0"/>
          </a:p>
          <a:p>
            <a:pPr algn="l">
              <a:defRPr sz="2800">
                <a:solidFill>
                  <a:srgbClr val="66C7EB"/>
                </a:solidFill>
              </a:defRPr>
            </a:pPr>
            <a:r>
              <a:rPr dirty="0" err="1"/>
              <a:t>字符开始</a:t>
            </a:r>
            <a:endParaRPr dirty="0"/>
          </a:p>
        </p:txBody>
      </p:sp>
      <p:sp>
        <p:nvSpPr>
          <p:cNvPr id="202" name="Rectangle"/>
          <p:cNvSpPr/>
          <p:nvPr/>
        </p:nvSpPr>
        <p:spPr>
          <a:xfrm>
            <a:off x="16535400" y="8507238"/>
            <a:ext cx="133116" cy="5259240"/>
          </a:xfrm>
          <a:prstGeom prst="rect">
            <a:avLst/>
          </a:prstGeom>
          <a:gradFill>
            <a:gsLst>
              <a:gs pos="0">
                <a:srgbClr val="9EE7E8"/>
              </a:gs>
              <a:gs pos="100000">
                <a:srgbClr val="4B90CF"/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9EE7E8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03" name="Fern"/>
          <p:cNvSpPr/>
          <p:nvPr/>
        </p:nvSpPr>
        <p:spPr>
          <a:xfrm>
            <a:off x="19106746" y="2806699"/>
            <a:ext cx="1813422" cy="1801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17" h="21564" extrusionOk="0">
                <a:moveTo>
                  <a:pt x="1131" y="0"/>
                </a:moveTo>
                <a:cubicBezTo>
                  <a:pt x="1068" y="7"/>
                  <a:pt x="966" y="73"/>
                  <a:pt x="964" y="147"/>
                </a:cubicBezTo>
                <a:cubicBezTo>
                  <a:pt x="955" y="622"/>
                  <a:pt x="1126" y="1146"/>
                  <a:pt x="1266" y="1596"/>
                </a:cubicBezTo>
                <a:cubicBezTo>
                  <a:pt x="1347" y="1857"/>
                  <a:pt x="1449" y="2074"/>
                  <a:pt x="1560" y="2248"/>
                </a:cubicBezTo>
                <a:cubicBezTo>
                  <a:pt x="1375" y="2153"/>
                  <a:pt x="1061" y="2027"/>
                  <a:pt x="594" y="2005"/>
                </a:cubicBezTo>
                <a:cubicBezTo>
                  <a:pt x="368" y="1995"/>
                  <a:pt x="143" y="1857"/>
                  <a:pt x="144" y="1855"/>
                </a:cubicBezTo>
                <a:cubicBezTo>
                  <a:pt x="145" y="1860"/>
                  <a:pt x="151" y="2591"/>
                  <a:pt x="968" y="2706"/>
                </a:cubicBezTo>
                <a:cubicBezTo>
                  <a:pt x="1456" y="2779"/>
                  <a:pt x="1638" y="2764"/>
                  <a:pt x="1715" y="2740"/>
                </a:cubicBezTo>
                <a:cubicBezTo>
                  <a:pt x="1781" y="2948"/>
                  <a:pt x="1856" y="3150"/>
                  <a:pt x="1933" y="3350"/>
                </a:cubicBezTo>
                <a:cubicBezTo>
                  <a:pt x="1876" y="3342"/>
                  <a:pt x="1827" y="3333"/>
                  <a:pt x="1677" y="3333"/>
                </a:cubicBezTo>
                <a:cubicBezTo>
                  <a:pt x="1420" y="3334"/>
                  <a:pt x="1084" y="3363"/>
                  <a:pt x="765" y="3481"/>
                </a:cubicBezTo>
                <a:cubicBezTo>
                  <a:pt x="426" y="3607"/>
                  <a:pt x="0" y="3467"/>
                  <a:pt x="0" y="3466"/>
                </a:cubicBezTo>
                <a:cubicBezTo>
                  <a:pt x="1" y="3472"/>
                  <a:pt x="48" y="4259"/>
                  <a:pt x="1093" y="3994"/>
                </a:cubicBezTo>
                <a:cubicBezTo>
                  <a:pt x="1801" y="3824"/>
                  <a:pt x="2003" y="3732"/>
                  <a:pt x="2067" y="3687"/>
                </a:cubicBezTo>
                <a:cubicBezTo>
                  <a:pt x="2147" y="3873"/>
                  <a:pt x="2231" y="4057"/>
                  <a:pt x="2320" y="4236"/>
                </a:cubicBezTo>
                <a:cubicBezTo>
                  <a:pt x="2043" y="4260"/>
                  <a:pt x="1536" y="4332"/>
                  <a:pt x="1038" y="4582"/>
                </a:cubicBezTo>
                <a:cubicBezTo>
                  <a:pt x="484" y="4859"/>
                  <a:pt x="261" y="4876"/>
                  <a:pt x="261" y="4875"/>
                </a:cubicBezTo>
                <a:cubicBezTo>
                  <a:pt x="261" y="4881"/>
                  <a:pt x="384" y="5482"/>
                  <a:pt x="1496" y="5010"/>
                </a:cubicBezTo>
                <a:cubicBezTo>
                  <a:pt x="2160" y="4737"/>
                  <a:pt x="2392" y="4611"/>
                  <a:pt x="2485" y="4546"/>
                </a:cubicBezTo>
                <a:cubicBezTo>
                  <a:pt x="2583" y="4730"/>
                  <a:pt x="2684" y="4913"/>
                  <a:pt x="2791" y="5091"/>
                </a:cubicBezTo>
                <a:cubicBezTo>
                  <a:pt x="2420" y="5158"/>
                  <a:pt x="1691" y="5330"/>
                  <a:pt x="1304" y="5675"/>
                </a:cubicBezTo>
                <a:cubicBezTo>
                  <a:pt x="765" y="6143"/>
                  <a:pt x="543" y="6050"/>
                  <a:pt x="544" y="6049"/>
                </a:cubicBezTo>
                <a:cubicBezTo>
                  <a:pt x="542" y="6057"/>
                  <a:pt x="659" y="6687"/>
                  <a:pt x="1912" y="6026"/>
                </a:cubicBezTo>
                <a:cubicBezTo>
                  <a:pt x="2602" y="5670"/>
                  <a:pt x="2875" y="5499"/>
                  <a:pt x="2994" y="5411"/>
                </a:cubicBezTo>
                <a:cubicBezTo>
                  <a:pt x="3107" y="5586"/>
                  <a:pt x="3226" y="5757"/>
                  <a:pt x="3348" y="5926"/>
                </a:cubicBezTo>
                <a:cubicBezTo>
                  <a:pt x="2926" y="6040"/>
                  <a:pt x="2079" y="6311"/>
                  <a:pt x="1661" y="6720"/>
                </a:cubicBezTo>
                <a:cubicBezTo>
                  <a:pt x="1087" y="7267"/>
                  <a:pt x="809" y="7204"/>
                  <a:pt x="810" y="7203"/>
                </a:cubicBezTo>
                <a:cubicBezTo>
                  <a:pt x="807" y="7211"/>
                  <a:pt x="1037" y="7826"/>
                  <a:pt x="2420" y="6998"/>
                </a:cubicBezTo>
                <a:cubicBezTo>
                  <a:pt x="3130" y="6579"/>
                  <a:pt x="3443" y="6365"/>
                  <a:pt x="3586" y="6253"/>
                </a:cubicBezTo>
                <a:cubicBezTo>
                  <a:pt x="3722" y="6432"/>
                  <a:pt x="3863" y="6608"/>
                  <a:pt x="4008" y="6780"/>
                </a:cubicBezTo>
                <a:cubicBezTo>
                  <a:pt x="3577" y="6918"/>
                  <a:pt x="2601" y="7273"/>
                  <a:pt x="2136" y="7759"/>
                </a:cubicBezTo>
                <a:cubicBezTo>
                  <a:pt x="1532" y="8374"/>
                  <a:pt x="1200" y="8339"/>
                  <a:pt x="1201" y="8339"/>
                </a:cubicBezTo>
                <a:cubicBezTo>
                  <a:pt x="1198" y="8347"/>
                  <a:pt x="1545" y="8944"/>
                  <a:pt x="3049" y="7972"/>
                </a:cubicBezTo>
                <a:cubicBezTo>
                  <a:pt x="3796" y="7495"/>
                  <a:pt x="4140" y="7245"/>
                  <a:pt x="4299" y="7112"/>
                </a:cubicBezTo>
                <a:cubicBezTo>
                  <a:pt x="4443" y="7275"/>
                  <a:pt x="4589" y="7436"/>
                  <a:pt x="4739" y="7594"/>
                </a:cubicBezTo>
                <a:cubicBezTo>
                  <a:pt x="4337" y="7720"/>
                  <a:pt x="3497" y="8046"/>
                  <a:pt x="2695" y="8752"/>
                </a:cubicBezTo>
                <a:cubicBezTo>
                  <a:pt x="2005" y="9360"/>
                  <a:pt x="1680" y="9415"/>
                  <a:pt x="1681" y="9416"/>
                </a:cubicBezTo>
                <a:cubicBezTo>
                  <a:pt x="1678" y="9423"/>
                  <a:pt x="2142" y="10002"/>
                  <a:pt x="3762" y="8907"/>
                </a:cubicBezTo>
                <a:cubicBezTo>
                  <a:pt x="4550" y="8378"/>
                  <a:pt x="4912" y="8103"/>
                  <a:pt x="5083" y="7953"/>
                </a:cubicBezTo>
                <a:cubicBezTo>
                  <a:pt x="5232" y="8103"/>
                  <a:pt x="5385" y="8251"/>
                  <a:pt x="5538" y="8398"/>
                </a:cubicBezTo>
                <a:cubicBezTo>
                  <a:pt x="5113" y="8563"/>
                  <a:pt x="4223" y="8965"/>
                  <a:pt x="3312" y="9687"/>
                </a:cubicBezTo>
                <a:cubicBezTo>
                  <a:pt x="2551" y="10290"/>
                  <a:pt x="2218" y="10421"/>
                  <a:pt x="2219" y="10422"/>
                </a:cubicBezTo>
                <a:cubicBezTo>
                  <a:pt x="2216" y="10428"/>
                  <a:pt x="2796" y="10993"/>
                  <a:pt x="4525" y="9793"/>
                </a:cubicBezTo>
                <a:cubicBezTo>
                  <a:pt x="5363" y="9215"/>
                  <a:pt x="5743" y="8915"/>
                  <a:pt x="5925" y="8752"/>
                </a:cubicBezTo>
                <a:cubicBezTo>
                  <a:pt x="6113" y="8925"/>
                  <a:pt x="6302" y="9098"/>
                  <a:pt x="6494" y="9267"/>
                </a:cubicBezTo>
                <a:cubicBezTo>
                  <a:pt x="6006" y="9451"/>
                  <a:pt x="4952" y="9909"/>
                  <a:pt x="4093" y="10674"/>
                </a:cubicBezTo>
                <a:cubicBezTo>
                  <a:pt x="3334" y="11351"/>
                  <a:pt x="2925" y="11463"/>
                  <a:pt x="2925" y="11465"/>
                </a:cubicBezTo>
                <a:cubicBezTo>
                  <a:pt x="2923" y="11470"/>
                  <a:pt x="3614" y="12021"/>
                  <a:pt x="5454" y="10743"/>
                </a:cubicBezTo>
                <a:cubicBezTo>
                  <a:pt x="6344" y="10125"/>
                  <a:pt x="6733" y="9815"/>
                  <a:pt x="6922" y="9643"/>
                </a:cubicBezTo>
                <a:cubicBezTo>
                  <a:pt x="7114" y="9809"/>
                  <a:pt x="7309" y="9973"/>
                  <a:pt x="7504" y="10137"/>
                </a:cubicBezTo>
                <a:cubicBezTo>
                  <a:pt x="7034" y="10327"/>
                  <a:pt x="5941" y="10837"/>
                  <a:pt x="4858" y="11763"/>
                </a:cubicBezTo>
                <a:cubicBezTo>
                  <a:pt x="4033" y="12469"/>
                  <a:pt x="3595" y="12650"/>
                  <a:pt x="3596" y="12652"/>
                </a:cubicBezTo>
                <a:cubicBezTo>
                  <a:pt x="3594" y="12655"/>
                  <a:pt x="4444" y="13201"/>
                  <a:pt x="6416" y="11776"/>
                </a:cubicBezTo>
                <a:cubicBezTo>
                  <a:pt x="7374" y="11079"/>
                  <a:pt x="7789" y="10729"/>
                  <a:pt x="7982" y="10540"/>
                </a:cubicBezTo>
                <a:cubicBezTo>
                  <a:pt x="8229" y="10744"/>
                  <a:pt x="8475" y="10948"/>
                  <a:pt x="8722" y="11153"/>
                </a:cubicBezTo>
                <a:cubicBezTo>
                  <a:pt x="8194" y="11323"/>
                  <a:pt x="6958" y="11808"/>
                  <a:pt x="5781" y="12819"/>
                </a:cubicBezTo>
                <a:cubicBezTo>
                  <a:pt x="4907" y="13570"/>
                  <a:pt x="4388" y="13721"/>
                  <a:pt x="4388" y="13724"/>
                </a:cubicBezTo>
                <a:cubicBezTo>
                  <a:pt x="4389" y="13725"/>
                  <a:pt x="5316" y="14304"/>
                  <a:pt x="7493" y="12868"/>
                </a:cubicBezTo>
                <a:cubicBezTo>
                  <a:pt x="8587" y="12141"/>
                  <a:pt x="9046" y="11782"/>
                  <a:pt x="9251" y="11593"/>
                </a:cubicBezTo>
                <a:cubicBezTo>
                  <a:pt x="9497" y="11798"/>
                  <a:pt x="9739" y="12005"/>
                  <a:pt x="9982" y="12213"/>
                </a:cubicBezTo>
                <a:cubicBezTo>
                  <a:pt x="9426" y="12340"/>
                  <a:pt x="8196" y="12746"/>
                  <a:pt x="6754" y="13889"/>
                </a:cubicBezTo>
                <a:cubicBezTo>
                  <a:pt x="5799" y="14646"/>
                  <a:pt x="5226" y="14790"/>
                  <a:pt x="5227" y="14794"/>
                </a:cubicBezTo>
                <a:cubicBezTo>
                  <a:pt x="5231" y="14793"/>
                  <a:pt x="6211" y="15420"/>
                  <a:pt x="8594" y="14002"/>
                </a:cubicBezTo>
                <a:cubicBezTo>
                  <a:pt x="9826" y="13261"/>
                  <a:pt x="10332" y="12898"/>
                  <a:pt x="10551" y="12710"/>
                </a:cubicBezTo>
                <a:cubicBezTo>
                  <a:pt x="10826" y="12953"/>
                  <a:pt x="11099" y="13199"/>
                  <a:pt x="11363" y="13449"/>
                </a:cubicBezTo>
                <a:cubicBezTo>
                  <a:pt x="10758" y="13591"/>
                  <a:pt x="9280" y="14037"/>
                  <a:pt x="7814" y="15035"/>
                </a:cubicBezTo>
                <a:cubicBezTo>
                  <a:pt x="6752" y="15758"/>
                  <a:pt x="6154" y="15908"/>
                  <a:pt x="6155" y="15913"/>
                </a:cubicBezTo>
                <a:cubicBezTo>
                  <a:pt x="6163" y="15909"/>
                  <a:pt x="7159" y="16607"/>
                  <a:pt x="9747" y="15249"/>
                </a:cubicBezTo>
                <a:cubicBezTo>
                  <a:pt x="11146" y="14505"/>
                  <a:pt x="11681" y="14156"/>
                  <a:pt x="11905" y="13977"/>
                </a:cubicBezTo>
                <a:cubicBezTo>
                  <a:pt x="12185" y="14260"/>
                  <a:pt x="12455" y="14549"/>
                  <a:pt x="12716" y="14846"/>
                </a:cubicBezTo>
                <a:cubicBezTo>
                  <a:pt x="12172" y="14906"/>
                  <a:pt x="10651" y="15200"/>
                  <a:pt x="8853" y="16316"/>
                </a:cubicBezTo>
                <a:cubicBezTo>
                  <a:pt x="7701" y="17031"/>
                  <a:pt x="7067" y="17139"/>
                  <a:pt x="7067" y="17145"/>
                </a:cubicBezTo>
                <a:cubicBezTo>
                  <a:pt x="7080" y="17138"/>
                  <a:pt x="8048" y="17936"/>
                  <a:pt x="10828" y="16683"/>
                </a:cubicBezTo>
                <a:cubicBezTo>
                  <a:pt x="12392" y="15965"/>
                  <a:pt x="12985" y="15619"/>
                  <a:pt x="13216" y="15448"/>
                </a:cubicBezTo>
                <a:cubicBezTo>
                  <a:pt x="13478" y="15777"/>
                  <a:pt x="13728" y="16115"/>
                  <a:pt x="13957" y="16467"/>
                </a:cubicBezTo>
                <a:cubicBezTo>
                  <a:pt x="13469" y="16482"/>
                  <a:pt x="11776" y="16686"/>
                  <a:pt x="9814" y="17749"/>
                </a:cubicBezTo>
                <a:cubicBezTo>
                  <a:pt x="8556" y="18431"/>
                  <a:pt x="7911" y="18453"/>
                  <a:pt x="7910" y="18460"/>
                </a:cubicBezTo>
                <a:cubicBezTo>
                  <a:pt x="7929" y="18449"/>
                  <a:pt x="8812" y="19391"/>
                  <a:pt x="11763" y="18300"/>
                </a:cubicBezTo>
                <a:cubicBezTo>
                  <a:pt x="13525" y="17631"/>
                  <a:pt x="14145" y="17307"/>
                  <a:pt x="14366" y="17150"/>
                </a:cubicBezTo>
                <a:cubicBezTo>
                  <a:pt x="14582" y="17535"/>
                  <a:pt x="14778" y="17934"/>
                  <a:pt x="14947" y="18351"/>
                </a:cubicBezTo>
                <a:cubicBezTo>
                  <a:pt x="14842" y="18337"/>
                  <a:pt x="14688" y="18326"/>
                  <a:pt x="14481" y="18331"/>
                </a:cubicBezTo>
                <a:cubicBezTo>
                  <a:pt x="13771" y="18347"/>
                  <a:pt x="12470" y="18540"/>
                  <a:pt x="10603" y="19358"/>
                </a:cubicBezTo>
                <a:cubicBezTo>
                  <a:pt x="9225" y="19963"/>
                  <a:pt x="8606" y="19917"/>
                  <a:pt x="8603" y="19926"/>
                </a:cubicBezTo>
                <a:cubicBezTo>
                  <a:pt x="8630" y="19910"/>
                  <a:pt x="9160" y="20991"/>
                  <a:pt x="12264" y="20225"/>
                </a:cubicBezTo>
                <a:cubicBezTo>
                  <a:pt x="14205" y="19745"/>
                  <a:pt x="14992" y="19291"/>
                  <a:pt x="15229" y="19131"/>
                </a:cubicBezTo>
                <a:cubicBezTo>
                  <a:pt x="15466" y="19883"/>
                  <a:pt x="15626" y="20689"/>
                  <a:pt x="15691" y="21562"/>
                </a:cubicBezTo>
                <a:cubicBezTo>
                  <a:pt x="15691" y="21562"/>
                  <a:pt x="16024" y="21598"/>
                  <a:pt x="16182" y="21323"/>
                </a:cubicBezTo>
                <a:cubicBezTo>
                  <a:pt x="16111" y="20471"/>
                  <a:pt x="15951" y="19686"/>
                  <a:pt x="15725" y="18949"/>
                </a:cubicBezTo>
                <a:cubicBezTo>
                  <a:pt x="16090" y="18857"/>
                  <a:pt x="16853" y="18648"/>
                  <a:pt x="18392" y="18012"/>
                </a:cubicBezTo>
                <a:cubicBezTo>
                  <a:pt x="21600" y="16688"/>
                  <a:pt x="20985" y="15166"/>
                  <a:pt x="20943" y="15200"/>
                </a:cubicBezTo>
                <a:cubicBezTo>
                  <a:pt x="20945" y="15206"/>
                  <a:pt x="20619" y="15776"/>
                  <a:pt x="19076" y="16187"/>
                </a:cubicBezTo>
                <a:cubicBezTo>
                  <a:pt x="17072" y="16722"/>
                  <a:pt x="15922" y="17643"/>
                  <a:pt x="15430" y="18103"/>
                </a:cubicBezTo>
                <a:cubicBezTo>
                  <a:pt x="15262" y="17686"/>
                  <a:pt x="15068" y="17287"/>
                  <a:pt x="14857" y="16902"/>
                </a:cubicBezTo>
                <a:cubicBezTo>
                  <a:pt x="15271" y="16788"/>
                  <a:pt x="16200" y="16516"/>
                  <a:pt x="17453" y="15928"/>
                </a:cubicBezTo>
                <a:cubicBezTo>
                  <a:pt x="20350" y="14568"/>
                  <a:pt x="19548" y="13070"/>
                  <a:pt x="19519" y="13094"/>
                </a:cubicBezTo>
                <a:cubicBezTo>
                  <a:pt x="19521" y="13099"/>
                  <a:pt x="19362" y="13789"/>
                  <a:pt x="17852" y="14275"/>
                </a:cubicBezTo>
                <a:cubicBezTo>
                  <a:pt x="15934" y="14892"/>
                  <a:pt x="14884" y="15764"/>
                  <a:pt x="14438" y="16196"/>
                </a:cubicBezTo>
                <a:cubicBezTo>
                  <a:pt x="14206" y="15834"/>
                  <a:pt x="13956" y="15487"/>
                  <a:pt x="13691" y="15150"/>
                </a:cubicBezTo>
                <a:cubicBezTo>
                  <a:pt x="14077" y="14998"/>
                  <a:pt x="14952" y="14646"/>
                  <a:pt x="16077" y="14041"/>
                </a:cubicBezTo>
                <a:cubicBezTo>
                  <a:pt x="18633" y="12666"/>
                  <a:pt x="17870" y="11334"/>
                  <a:pt x="17859" y="11355"/>
                </a:cubicBezTo>
                <a:cubicBezTo>
                  <a:pt x="17574" y="11876"/>
                  <a:pt x="17295" y="11834"/>
                  <a:pt x="15903" y="12556"/>
                </a:cubicBezTo>
                <a:cubicBezTo>
                  <a:pt x="14467" y="13302"/>
                  <a:pt x="13596" y="14153"/>
                  <a:pt x="13211" y="14567"/>
                </a:cubicBezTo>
                <a:cubicBezTo>
                  <a:pt x="12945" y="14259"/>
                  <a:pt x="12669" y="13958"/>
                  <a:pt x="12381" y="13667"/>
                </a:cubicBezTo>
                <a:cubicBezTo>
                  <a:pt x="12713" y="13520"/>
                  <a:pt x="13400" y="13201"/>
                  <a:pt x="14634" y="12447"/>
                </a:cubicBezTo>
                <a:cubicBezTo>
                  <a:pt x="16731" y="11165"/>
                  <a:pt x="16106" y="9898"/>
                  <a:pt x="16095" y="9908"/>
                </a:cubicBezTo>
                <a:cubicBezTo>
                  <a:pt x="16097" y="9912"/>
                  <a:pt x="15961" y="10322"/>
                  <a:pt x="14624" y="10959"/>
                </a:cubicBezTo>
                <a:cubicBezTo>
                  <a:pt x="13142" y="11665"/>
                  <a:pt x="12222" y="12706"/>
                  <a:pt x="11859" y="13155"/>
                </a:cubicBezTo>
                <a:cubicBezTo>
                  <a:pt x="11594" y="12903"/>
                  <a:pt x="11318" y="12659"/>
                  <a:pt x="11042" y="12415"/>
                </a:cubicBezTo>
                <a:cubicBezTo>
                  <a:pt x="11352" y="12268"/>
                  <a:pt x="11906" y="11963"/>
                  <a:pt x="13008" y="11252"/>
                </a:cubicBezTo>
                <a:cubicBezTo>
                  <a:pt x="15333" y="9766"/>
                  <a:pt x="14315" y="8666"/>
                  <a:pt x="14311" y="8671"/>
                </a:cubicBezTo>
                <a:cubicBezTo>
                  <a:pt x="14312" y="8674"/>
                  <a:pt x="14041" y="9266"/>
                  <a:pt x="12854" y="10012"/>
                </a:cubicBezTo>
                <a:cubicBezTo>
                  <a:pt x="11765" y="10697"/>
                  <a:pt x="10887" y="11559"/>
                  <a:pt x="10507" y="11946"/>
                </a:cubicBezTo>
                <a:cubicBezTo>
                  <a:pt x="10246" y="11723"/>
                  <a:pt x="9982" y="11502"/>
                  <a:pt x="9716" y="11283"/>
                </a:cubicBezTo>
                <a:cubicBezTo>
                  <a:pt x="10002" y="11129"/>
                  <a:pt x="10504" y="10818"/>
                  <a:pt x="11484" y="10122"/>
                </a:cubicBezTo>
                <a:cubicBezTo>
                  <a:pt x="13599" y="8630"/>
                  <a:pt x="12636" y="7648"/>
                  <a:pt x="12636" y="7650"/>
                </a:cubicBezTo>
                <a:cubicBezTo>
                  <a:pt x="12636" y="7653"/>
                  <a:pt x="12456" y="8116"/>
                  <a:pt x="11358" y="8823"/>
                </a:cubicBezTo>
                <a:cubicBezTo>
                  <a:pt x="10396" y="9442"/>
                  <a:pt x="9548" y="10417"/>
                  <a:pt x="9189" y="10846"/>
                </a:cubicBezTo>
                <a:cubicBezTo>
                  <a:pt x="8933" y="10637"/>
                  <a:pt x="8680" y="10425"/>
                  <a:pt x="8424" y="10216"/>
                </a:cubicBezTo>
                <a:cubicBezTo>
                  <a:pt x="8687" y="10058"/>
                  <a:pt x="9136" y="9752"/>
                  <a:pt x="9993" y="9087"/>
                </a:cubicBezTo>
                <a:cubicBezTo>
                  <a:pt x="11903" y="7615"/>
                  <a:pt x="11028" y="6724"/>
                  <a:pt x="11031" y="6723"/>
                </a:cubicBezTo>
                <a:cubicBezTo>
                  <a:pt x="11031" y="6726"/>
                  <a:pt x="10838" y="7307"/>
                  <a:pt x="9832" y="7967"/>
                </a:cubicBezTo>
                <a:cubicBezTo>
                  <a:pt x="8824" y="8627"/>
                  <a:pt x="8201" y="9401"/>
                  <a:pt x="7915" y="9798"/>
                </a:cubicBezTo>
                <a:cubicBezTo>
                  <a:pt x="7721" y="9639"/>
                  <a:pt x="7524" y="9481"/>
                  <a:pt x="7333" y="9320"/>
                </a:cubicBezTo>
                <a:cubicBezTo>
                  <a:pt x="7557" y="9167"/>
                  <a:pt x="7939" y="8872"/>
                  <a:pt x="8665" y="8231"/>
                </a:cubicBezTo>
                <a:cubicBezTo>
                  <a:pt x="10279" y="6806"/>
                  <a:pt x="9529" y="5877"/>
                  <a:pt x="9533" y="5877"/>
                </a:cubicBezTo>
                <a:cubicBezTo>
                  <a:pt x="9533" y="5879"/>
                  <a:pt x="9367" y="6324"/>
                  <a:pt x="8541" y="7008"/>
                </a:cubicBezTo>
                <a:cubicBezTo>
                  <a:pt x="7834" y="7595"/>
                  <a:pt x="7223" y="8530"/>
                  <a:pt x="6915" y="8964"/>
                </a:cubicBezTo>
                <a:cubicBezTo>
                  <a:pt x="6711" y="8789"/>
                  <a:pt x="6512" y="8612"/>
                  <a:pt x="6313" y="8433"/>
                </a:cubicBezTo>
                <a:cubicBezTo>
                  <a:pt x="6562" y="8311"/>
                  <a:pt x="6976" y="8051"/>
                  <a:pt x="7607" y="7321"/>
                </a:cubicBezTo>
                <a:cubicBezTo>
                  <a:pt x="8944" y="5775"/>
                  <a:pt x="8252" y="5101"/>
                  <a:pt x="8258" y="5102"/>
                </a:cubicBezTo>
                <a:cubicBezTo>
                  <a:pt x="8257" y="5104"/>
                  <a:pt x="8156" y="5518"/>
                  <a:pt x="7445" y="6211"/>
                </a:cubicBezTo>
                <a:cubicBezTo>
                  <a:pt x="6795" y="6844"/>
                  <a:pt x="6166" y="7763"/>
                  <a:pt x="5936" y="8098"/>
                </a:cubicBezTo>
                <a:cubicBezTo>
                  <a:pt x="5772" y="7946"/>
                  <a:pt x="5610" y="7792"/>
                  <a:pt x="5450" y="7636"/>
                </a:cubicBezTo>
                <a:cubicBezTo>
                  <a:pt x="5673" y="7479"/>
                  <a:pt x="6045" y="7167"/>
                  <a:pt x="6582" y="6506"/>
                </a:cubicBezTo>
                <a:cubicBezTo>
                  <a:pt x="7796" y="5013"/>
                  <a:pt x="7122" y="4348"/>
                  <a:pt x="7127" y="4349"/>
                </a:cubicBezTo>
                <a:cubicBezTo>
                  <a:pt x="7127" y="4351"/>
                  <a:pt x="7005" y="4779"/>
                  <a:pt x="6369" y="5446"/>
                </a:cubicBezTo>
                <a:cubicBezTo>
                  <a:pt x="5780" y="6063"/>
                  <a:pt x="5293" y="6932"/>
                  <a:pt x="5100" y="7284"/>
                </a:cubicBezTo>
                <a:cubicBezTo>
                  <a:pt x="4924" y="7105"/>
                  <a:pt x="4752" y="6922"/>
                  <a:pt x="4584" y="6737"/>
                </a:cubicBezTo>
                <a:cubicBezTo>
                  <a:pt x="4771" y="6584"/>
                  <a:pt x="5280" y="6162"/>
                  <a:pt x="5644" y="5643"/>
                </a:cubicBezTo>
                <a:cubicBezTo>
                  <a:pt x="6676" y="4175"/>
                  <a:pt x="6160" y="3644"/>
                  <a:pt x="6165" y="3647"/>
                </a:cubicBezTo>
                <a:cubicBezTo>
                  <a:pt x="6164" y="3648"/>
                  <a:pt x="6120" y="4110"/>
                  <a:pt x="5509" y="4713"/>
                </a:cubicBezTo>
                <a:cubicBezTo>
                  <a:pt x="4989" y="5238"/>
                  <a:pt x="4495" y="6146"/>
                  <a:pt x="4330" y="6454"/>
                </a:cubicBezTo>
                <a:cubicBezTo>
                  <a:pt x="4181" y="6282"/>
                  <a:pt x="4036" y="6107"/>
                  <a:pt x="3896" y="5930"/>
                </a:cubicBezTo>
                <a:cubicBezTo>
                  <a:pt x="4070" y="5821"/>
                  <a:pt x="4413" y="5558"/>
                  <a:pt x="4909" y="4883"/>
                </a:cubicBezTo>
                <a:cubicBezTo>
                  <a:pt x="5900" y="3533"/>
                  <a:pt x="5425" y="3048"/>
                  <a:pt x="5427" y="3052"/>
                </a:cubicBezTo>
                <a:cubicBezTo>
                  <a:pt x="5427" y="3052"/>
                  <a:pt x="5401" y="3441"/>
                  <a:pt x="4835" y="3973"/>
                </a:cubicBezTo>
                <a:cubicBezTo>
                  <a:pt x="4337" y="4450"/>
                  <a:pt x="3822" y="5379"/>
                  <a:pt x="3679" y="5641"/>
                </a:cubicBezTo>
                <a:cubicBezTo>
                  <a:pt x="3553" y="5473"/>
                  <a:pt x="3430" y="5303"/>
                  <a:pt x="3312" y="5129"/>
                </a:cubicBezTo>
                <a:cubicBezTo>
                  <a:pt x="3475" y="5036"/>
                  <a:pt x="3799" y="4809"/>
                  <a:pt x="4276" y="4226"/>
                </a:cubicBezTo>
                <a:cubicBezTo>
                  <a:pt x="5234" y="3055"/>
                  <a:pt x="4788" y="2499"/>
                  <a:pt x="4790" y="2504"/>
                </a:cubicBezTo>
                <a:cubicBezTo>
                  <a:pt x="4789" y="2504"/>
                  <a:pt x="4764" y="2853"/>
                  <a:pt x="4230" y="3323"/>
                </a:cubicBezTo>
                <a:cubicBezTo>
                  <a:pt x="3766" y="3735"/>
                  <a:pt x="3273" y="4567"/>
                  <a:pt x="3119" y="4834"/>
                </a:cubicBezTo>
                <a:cubicBezTo>
                  <a:pt x="3008" y="4660"/>
                  <a:pt x="2903" y="4481"/>
                  <a:pt x="2801" y="4300"/>
                </a:cubicBezTo>
                <a:cubicBezTo>
                  <a:pt x="2948" y="4249"/>
                  <a:pt x="3205" y="4064"/>
                  <a:pt x="3651" y="3475"/>
                </a:cubicBezTo>
                <a:cubicBezTo>
                  <a:pt x="4477" y="2376"/>
                  <a:pt x="4068" y="1894"/>
                  <a:pt x="4067" y="1899"/>
                </a:cubicBezTo>
                <a:cubicBezTo>
                  <a:pt x="4067" y="1899"/>
                  <a:pt x="4045" y="2249"/>
                  <a:pt x="3558" y="2669"/>
                </a:cubicBezTo>
                <a:cubicBezTo>
                  <a:pt x="3151" y="3020"/>
                  <a:pt x="2753" y="3662"/>
                  <a:pt x="2596" y="3928"/>
                </a:cubicBezTo>
                <a:cubicBezTo>
                  <a:pt x="2507" y="3757"/>
                  <a:pt x="2423" y="3583"/>
                  <a:pt x="2343" y="3406"/>
                </a:cubicBezTo>
                <a:cubicBezTo>
                  <a:pt x="2470" y="3326"/>
                  <a:pt x="2676" y="3142"/>
                  <a:pt x="3021" y="2689"/>
                </a:cubicBezTo>
                <a:cubicBezTo>
                  <a:pt x="3732" y="1758"/>
                  <a:pt x="3289" y="1328"/>
                  <a:pt x="3286" y="1333"/>
                </a:cubicBezTo>
                <a:cubicBezTo>
                  <a:pt x="3285" y="1333"/>
                  <a:pt x="3298" y="1600"/>
                  <a:pt x="2902" y="2010"/>
                </a:cubicBezTo>
                <a:cubicBezTo>
                  <a:pt x="2620" y="2299"/>
                  <a:pt x="2358" y="2735"/>
                  <a:pt x="2188" y="3035"/>
                </a:cubicBezTo>
                <a:cubicBezTo>
                  <a:pt x="2124" y="2876"/>
                  <a:pt x="2059" y="2718"/>
                  <a:pt x="2002" y="2555"/>
                </a:cubicBezTo>
                <a:cubicBezTo>
                  <a:pt x="2098" y="2477"/>
                  <a:pt x="2242" y="2328"/>
                  <a:pt x="2526" y="1904"/>
                </a:cubicBezTo>
                <a:cubicBezTo>
                  <a:pt x="3107" y="1035"/>
                  <a:pt x="2615" y="749"/>
                  <a:pt x="2610" y="754"/>
                </a:cubicBezTo>
                <a:cubicBezTo>
                  <a:pt x="2610" y="753"/>
                  <a:pt x="2670" y="868"/>
                  <a:pt x="2359" y="1230"/>
                </a:cubicBezTo>
                <a:cubicBezTo>
                  <a:pt x="2147" y="1468"/>
                  <a:pt x="1972" y="1819"/>
                  <a:pt x="1853" y="2080"/>
                </a:cubicBezTo>
                <a:cubicBezTo>
                  <a:pt x="1841" y="2038"/>
                  <a:pt x="1828" y="1997"/>
                  <a:pt x="1816" y="1955"/>
                </a:cubicBezTo>
                <a:cubicBezTo>
                  <a:pt x="1760" y="1674"/>
                  <a:pt x="1692" y="1386"/>
                  <a:pt x="1602" y="1090"/>
                </a:cubicBezTo>
                <a:cubicBezTo>
                  <a:pt x="1463" y="632"/>
                  <a:pt x="1317" y="256"/>
                  <a:pt x="1175" y="16"/>
                </a:cubicBezTo>
                <a:cubicBezTo>
                  <a:pt x="1168" y="3"/>
                  <a:pt x="1152" y="-2"/>
                  <a:pt x="1131" y="0"/>
                </a:cubicBezTo>
                <a:close/>
              </a:path>
            </a:pathLst>
          </a:custGeom>
          <a:solidFill>
            <a:srgbClr val="9EE7E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# 2- 判断奇偶数…"/>
          <p:cNvSpPr txBox="1">
            <a:spLocks noGrp="1"/>
          </p:cNvSpPr>
          <p:nvPr>
            <p:ph type="title"/>
          </p:nvPr>
        </p:nvSpPr>
        <p:spPr>
          <a:xfrm>
            <a:off x="1219200" y="3224609"/>
            <a:ext cx="21945600" cy="6604001"/>
          </a:xfrm>
          <a:prstGeom prst="rect">
            <a:avLst/>
          </a:prstGeom>
        </p:spPr>
        <p:txBody>
          <a:bodyPr/>
          <a:lstStyle/>
          <a:p>
            <a:pPr>
              <a:defRPr sz="9600">
                <a:solidFill>
                  <a:srgbClr val="66C7EB"/>
                </a:solidFill>
              </a:defRPr>
            </a:pPr>
            <a:r>
              <a:rPr dirty="0"/>
              <a:t># 2- </a:t>
            </a:r>
            <a:r>
              <a:rPr dirty="0" err="1"/>
              <a:t>判断奇偶数</a:t>
            </a:r>
            <a:endParaRPr dirty="0"/>
          </a:p>
          <a:p>
            <a:pPr>
              <a:defRPr sz="9600">
                <a:solidFill>
                  <a:srgbClr val="9EE7E8"/>
                </a:solidFill>
              </a:defRPr>
            </a:pPr>
            <a:r>
              <a:rPr dirty="0"/>
              <a:t>How to use “if” statements </a:t>
            </a:r>
          </a:p>
          <a:p>
            <a:pPr>
              <a:defRPr sz="9600">
                <a:solidFill>
                  <a:srgbClr val="9EE7E8"/>
                </a:solidFill>
              </a:defRPr>
            </a:pPr>
            <a:r>
              <a:rPr dirty="0"/>
              <a:t>to realize flow control?</a:t>
            </a:r>
          </a:p>
        </p:txBody>
      </p:sp>
      <p:sp>
        <p:nvSpPr>
          <p:cNvPr id="20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71984" y="12700000"/>
            <a:ext cx="247651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什么是流程控制？"/>
          <p:cNvSpPr txBox="1">
            <a:spLocks noGrp="1"/>
          </p:cNvSpPr>
          <p:nvPr>
            <p:ph type="body" idx="13"/>
          </p:nvPr>
        </p:nvSpPr>
        <p:spPr>
          <a:xfrm>
            <a:off x="13087548" y="4868233"/>
            <a:ext cx="10239427" cy="115705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627379">
              <a:defRPr sz="5928" spc="-59">
                <a:solidFill>
                  <a:srgbClr val="9EE7E8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rPr dirty="0" err="1"/>
              <a:t>什么是流程控制</a:t>
            </a:r>
            <a:r>
              <a:rPr dirty="0"/>
              <a:t>？</a:t>
            </a:r>
          </a:p>
        </p:txBody>
      </p:sp>
      <p:sp>
        <p:nvSpPr>
          <p:cNvPr id="209" name="Flow…"/>
          <p:cNvSpPr txBox="1">
            <a:spLocks noGrp="1"/>
          </p:cNvSpPr>
          <p:nvPr>
            <p:ph type="body" sz="quarter" idx="1"/>
          </p:nvPr>
        </p:nvSpPr>
        <p:spPr>
          <a:xfrm>
            <a:off x="2971800" y="3311908"/>
            <a:ext cx="8421539" cy="4269708"/>
          </a:xfrm>
          <a:prstGeom prst="rect">
            <a:avLst/>
          </a:prstGeom>
        </p:spPr>
        <p:txBody>
          <a:bodyPr/>
          <a:lstStyle/>
          <a:p>
            <a:pPr defTabSz="1633727">
              <a:defRPr sz="12060">
                <a:solidFill>
                  <a:srgbClr val="FFFFFF"/>
                </a:solidFill>
              </a:defRPr>
            </a:pPr>
            <a:r>
              <a:t>Flow </a:t>
            </a:r>
          </a:p>
          <a:p>
            <a:pPr defTabSz="1633727">
              <a:defRPr sz="12060">
                <a:solidFill>
                  <a:srgbClr val="FFFFFF"/>
                </a:solidFill>
              </a:defRPr>
            </a:pPr>
            <a:r>
              <a:t>Control</a:t>
            </a:r>
          </a:p>
        </p:txBody>
      </p:sp>
      <p:sp>
        <p:nvSpPr>
          <p:cNvPr id="21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7761" y="12700000"/>
            <a:ext cx="268479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ounded Rectangle"/>
          <p:cNvSpPr/>
          <p:nvPr/>
        </p:nvSpPr>
        <p:spPr>
          <a:xfrm>
            <a:off x="3953371" y="3942620"/>
            <a:ext cx="6749058" cy="6189262"/>
          </a:xfrm>
          <a:prstGeom prst="roundRect">
            <a:avLst>
              <a:gd name="adj" fmla="val 3078"/>
            </a:avLst>
          </a:prstGeom>
          <a:ln w="50800">
            <a:solidFill>
              <a:srgbClr val="9EE7E8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5E5E5E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</p:txBody>
      </p:sp>
      <p:sp>
        <p:nvSpPr>
          <p:cNvPr id="212" name="Line"/>
          <p:cNvSpPr/>
          <p:nvPr/>
        </p:nvSpPr>
        <p:spPr>
          <a:xfrm>
            <a:off x="7327900" y="4677547"/>
            <a:ext cx="0" cy="414487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215" name="Arrow"/>
          <p:cNvSpPr/>
          <p:nvPr/>
        </p:nvSpPr>
        <p:spPr>
          <a:xfrm rot="5400000">
            <a:off x="9142180" y="9047985"/>
            <a:ext cx="1052663" cy="422623"/>
          </a:xfrm>
          <a:prstGeom prst="rightArrow">
            <a:avLst>
              <a:gd name="adj1" fmla="val 30177"/>
              <a:gd name="adj2" fmla="val 152201"/>
            </a:avLst>
          </a:pr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16" name="Arrow"/>
          <p:cNvSpPr/>
          <p:nvPr/>
        </p:nvSpPr>
        <p:spPr>
          <a:xfrm rot="5400000">
            <a:off x="4454750" y="9047985"/>
            <a:ext cx="1052662" cy="422623"/>
          </a:xfrm>
          <a:prstGeom prst="rightArrow">
            <a:avLst>
              <a:gd name="adj1" fmla="val 30177"/>
              <a:gd name="adj2" fmla="val 152201"/>
            </a:avLst>
          </a:pr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17" name="Flow Chart - 流程图 #2"/>
          <p:cNvSpPr txBox="1"/>
          <p:nvPr/>
        </p:nvSpPr>
        <p:spPr>
          <a:xfrm>
            <a:off x="2531135" y="574294"/>
            <a:ext cx="9593530" cy="1591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2438400">
              <a:lnSpc>
                <a:spcPct val="80000"/>
              </a:lnSpc>
              <a:spcBef>
                <a:spcPts val="0"/>
              </a:spcBef>
              <a:defRPr sz="7600" spc="-76">
                <a:solidFill>
                  <a:srgbClr val="66C7EB"/>
                </a:solidFill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Flow Chart - 流程图 #2</a:t>
            </a:r>
          </a:p>
        </p:txBody>
      </p:sp>
      <p:sp>
        <p:nvSpPr>
          <p:cNvPr id="218" name="‘even’"/>
          <p:cNvSpPr/>
          <p:nvPr/>
        </p:nvSpPr>
        <p:spPr>
          <a:xfrm>
            <a:off x="4143402" y="7861615"/>
            <a:ext cx="1675359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‘even’</a:t>
            </a:r>
          </a:p>
        </p:txBody>
      </p:sp>
      <p:sp>
        <p:nvSpPr>
          <p:cNvPr id="219" name="def odd_or_even(input_number):"/>
          <p:cNvSpPr/>
          <p:nvPr/>
        </p:nvSpPr>
        <p:spPr>
          <a:xfrm>
            <a:off x="3953371" y="2721741"/>
            <a:ext cx="6749058" cy="1212152"/>
          </a:xfrm>
          <a:prstGeom prst="roundRect">
            <a:avLst>
              <a:gd name="adj" fmla="val 15716"/>
            </a:avLst>
          </a:prstGeom>
          <a:ln w="63500">
            <a:solidFill>
              <a:srgbClr val="9EE7E8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66C7EB"/>
                </a:solidFill>
              </a:rPr>
              <a:t>def</a:t>
            </a:r>
            <a:r>
              <a:t> </a:t>
            </a:r>
            <a:r>
              <a:rPr>
                <a:solidFill>
                  <a:srgbClr val="FFFFFF"/>
                </a:solidFill>
              </a:rPr>
              <a:t>odd_or_even(</a:t>
            </a:r>
            <a:r>
              <a:rPr>
                <a:solidFill>
                  <a:srgbClr val="275186"/>
                </a:solidFill>
              </a:rPr>
              <a:t>input_number</a:t>
            </a:r>
            <a:r>
              <a:rPr>
                <a:solidFill>
                  <a:srgbClr val="FFFFFF"/>
                </a:solidFill>
              </a:rPr>
              <a:t>): </a:t>
            </a:r>
          </a:p>
        </p:txBody>
      </p:sp>
      <p:sp>
        <p:nvSpPr>
          <p:cNvPr id="220" name="关键字"/>
          <p:cNvSpPr txBox="1"/>
          <p:nvPr/>
        </p:nvSpPr>
        <p:spPr>
          <a:xfrm>
            <a:off x="4090192" y="3446119"/>
            <a:ext cx="11811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66C7EB"/>
                </a:solidFill>
              </a:defRPr>
            </a:lvl1pPr>
          </a:lstStyle>
          <a:p>
            <a:r>
              <a:rPr dirty="0" err="1"/>
              <a:t>关键字</a:t>
            </a:r>
            <a:endParaRPr dirty="0"/>
          </a:p>
        </p:txBody>
      </p:sp>
      <p:sp>
        <p:nvSpPr>
          <p:cNvPr id="221" name="函数名称"/>
          <p:cNvSpPr txBox="1"/>
          <p:nvPr/>
        </p:nvSpPr>
        <p:spPr>
          <a:xfrm>
            <a:off x="5440484" y="3440253"/>
            <a:ext cx="15367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函数名称</a:t>
            </a:r>
            <a:endParaRPr dirty="0"/>
          </a:p>
        </p:txBody>
      </p:sp>
      <p:sp>
        <p:nvSpPr>
          <p:cNvPr id="222" name="参数"/>
          <p:cNvSpPr txBox="1"/>
          <p:nvPr/>
        </p:nvSpPr>
        <p:spPr>
          <a:xfrm>
            <a:off x="8051547" y="3441546"/>
            <a:ext cx="8255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800">
                <a:solidFill>
                  <a:srgbClr val="275186"/>
                </a:solidFill>
              </a:defRPr>
            </a:lvl1pPr>
          </a:lstStyle>
          <a:p>
            <a:r>
              <a:rPr dirty="0" err="1"/>
              <a:t>参数</a:t>
            </a:r>
            <a:endParaRPr dirty="0"/>
          </a:p>
        </p:txBody>
      </p:sp>
      <p:sp>
        <p:nvSpPr>
          <p:cNvPr id="223" name="输入"/>
          <p:cNvSpPr/>
          <p:nvPr/>
        </p:nvSpPr>
        <p:spPr>
          <a:xfrm>
            <a:off x="10159979" y="3339274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输入</a:t>
            </a:r>
          </a:p>
        </p:txBody>
      </p:sp>
      <p:sp>
        <p:nvSpPr>
          <p:cNvPr id="224" name="函数"/>
          <p:cNvSpPr/>
          <p:nvPr/>
        </p:nvSpPr>
        <p:spPr>
          <a:xfrm>
            <a:off x="3568104" y="2292346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函数</a:t>
            </a:r>
          </a:p>
        </p:txBody>
      </p:sp>
      <p:sp>
        <p:nvSpPr>
          <p:cNvPr id="226" name="输出"/>
          <p:cNvSpPr/>
          <p:nvPr/>
        </p:nvSpPr>
        <p:spPr>
          <a:xfrm>
            <a:off x="4342211" y="9752107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输出</a:t>
            </a:r>
          </a:p>
        </p:txBody>
      </p:sp>
      <p:sp>
        <p:nvSpPr>
          <p:cNvPr id="227" name="Arrow"/>
          <p:cNvSpPr/>
          <p:nvPr/>
        </p:nvSpPr>
        <p:spPr>
          <a:xfrm>
            <a:off x="9278457" y="3459003"/>
            <a:ext cx="921892" cy="4144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071" y="14059"/>
                </a:moveTo>
                <a:lnTo>
                  <a:pt x="15071" y="21600"/>
                </a:lnTo>
                <a:lnTo>
                  <a:pt x="0" y="10800"/>
                </a:lnTo>
                <a:lnTo>
                  <a:pt x="15071" y="0"/>
                </a:lnTo>
                <a:lnTo>
                  <a:pt x="15071" y="7541"/>
                </a:lnTo>
                <a:lnTo>
                  <a:pt x="21600" y="7541"/>
                </a:lnTo>
                <a:lnTo>
                  <a:pt x="21600" y="14059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81E7BE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229" name="被2求模等于0？"/>
          <p:cNvSpPr/>
          <p:nvPr/>
        </p:nvSpPr>
        <p:spPr>
          <a:xfrm>
            <a:off x="4967510" y="5073683"/>
            <a:ext cx="4720780" cy="18756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被2求模等于0？</a:t>
            </a:r>
          </a:p>
        </p:txBody>
      </p:sp>
      <p:sp>
        <p:nvSpPr>
          <p:cNvPr id="230" name="‘odd’"/>
          <p:cNvSpPr/>
          <p:nvPr/>
        </p:nvSpPr>
        <p:spPr>
          <a:xfrm>
            <a:off x="8830832" y="7861615"/>
            <a:ext cx="1675359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‘odd’</a:t>
            </a:r>
          </a:p>
        </p:txBody>
      </p:sp>
      <p:sp>
        <p:nvSpPr>
          <p:cNvPr id="231" name="Line"/>
          <p:cNvSpPr/>
          <p:nvPr/>
        </p:nvSpPr>
        <p:spPr>
          <a:xfrm flipH="1">
            <a:off x="9674434" y="6008049"/>
            <a:ext cx="0" cy="1857596"/>
          </a:xfrm>
          <a:prstGeom prst="line">
            <a:avLst/>
          </a:prstGeom>
          <a:ln w="25400">
            <a:solidFill>
              <a:srgbClr val="9EE7E8"/>
            </a:solidFill>
            <a:miter lim="400000"/>
            <a:tailEnd type="triangle" w="lg" len="lg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232" name="输出"/>
          <p:cNvSpPr/>
          <p:nvPr/>
        </p:nvSpPr>
        <p:spPr>
          <a:xfrm>
            <a:off x="9029641" y="9752107"/>
            <a:ext cx="1277740" cy="609601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输出</a:t>
            </a:r>
          </a:p>
        </p:txBody>
      </p:sp>
      <p:sp>
        <p:nvSpPr>
          <p:cNvPr id="233" name="Yes"/>
          <p:cNvSpPr txBox="1"/>
          <p:nvPr/>
        </p:nvSpPr>
        <p:spPr>
          <a:xfrm>
            <a:off x="4394536" y="6651959"/>
            <a:ext cx="572415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t>Yes</a:t>
            </a:r>
          </a:p>
        </p:txBody>
      </p:sp>
      <p:sp>
        <p:nvSpPr>
          <p:cNvPr id="234" name="No"/>
          <p:cNvSpPr txBox="1"/>
          <p:nvPr/>
        </p:nvSpPr>
        <p:spPr>
          <a:xfrm>
            <a:off x="9674434" y="6651959"/>
            <a:ext cx="528219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9EE7E8"/>
                </a:solidFill>
              </a:defRPr>
            </a:lvl1pPr>
          </a:lstStyle>
          <a:p>
            <a:r>
              <a:t>No</a:t>
            </a:r>
          </a:p>
        </p:txBody>
      </p:sp>
      <p:sp>
        <p:nvSpPr>
          <p:cNvPr id="235" name="打印结果"/>
          <p:cNvSpPr/>
          <p:nvPr/>
        </p:nvSpPr>
        <p:spPr>
          <a:xfrm>
            <a:off x="6357590" y="11683899"/>
            <a:ext cx="1940620" cy="917328"/>
          </a:xfrm>
          <a:prstGeom prst="rect">
            <a:avLst/>
          </a:prstGeom>
          <a:solidFill>
            <a:srgbClr val="66C7EB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打印结果</a:t>
            </a:r>
          </a:p>
        </p:txBody>
      </p:sp>
      <p:sp>
        <p:nvSpPr>
          <p:cNvPr id="237" name="开始"/>
          <p:cNvSpPr/>
          <p:nvPr/>
        </p:nvSpPr>
        <p:spPr>
          <a:xfrm>
            <a:off x="6490220" y="4078668"/>
            <a:ext cx="1675360" cy="609601"/>
          </a:xfrm>
          <a:prstGeom prst="roundRect">
            <a:avLst>
              <a:gd name="adj" fmla="val 31250"/>
            </a:avLst>
          </a:prstGeom>
          <a:solidFill>
            <a:srgbClr val="27518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开始</a:t>
            </a:r>
          </a:p>
        </p:txBody>
      </p:sp>
      <p:sp>
        <p:nvSpPr>
          <p:cNvPr id="238" name="结束"/>
          <p:cNvSpPr/>
          <p:nvPr/>
        </p:nvSpPr>
        <p:spPr>
          <a:xfrm>
            <a:off x="6490220" y="10525842"/>
            <a:ext cx="1675360" cy="609601"/>
          </a:xfrm>
          <a:prstGeom prst="roundRect">
            <a:avLst>
              <a:gd name="adj" fmla="val 31250"/>
            </a:avLst>
          </a:prstGeom>
          <a:solidFill>
            <a:srgbClr val="27518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11303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t>结束</a:t>
            </a:r>
          </a:p>
        </p:txBody>
      </p:sp>
      <p:sp>
        <p:nvSpPr>
          <p:cNvPr id="241" name="控制流"/>
          <p:cNvSpPr txBox="1"/>
          <p:nvPr/>
        </p:nvSpPr>
        <p:spPr>
          <a:xfrm>
            <a:off x="4057650" y="4078668"/>
            <a:ext cx="14859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600">
                <a:solidFill>
                  <a:srgbClr val="275186"/>
                </a:solidFill>
              </a:defRPr>
            </a:lvl1pPr>
          </a:lstStyle>
          <a:p>
            <a:r>
              <a:t>控制流</a:t>
            </a:r>
          </a:p>
        </p:txBody>
      </p:sp>
      <p:sp>
        <p:nvSpPr>
          <p:cNvPr id="2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9919" y="12700000"/>
            <a:ext cx="271781" cy="42926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CDB59596-FEEB-014E-AC43-494A79D863BA}"/>
              </a:ext>
            </a:extLst>
          </p:cNvPr>
          <p:cNvCxnSpPr>
            <a:stCxn id="226" idx="2"/>
            <a:endCxn id="238" idx="1"/>
          </p:cNvCxnSpPr>
          <p:nvPr/>
        </p:nvCxnSpPr>
        <p:spPr>
          <a:xfrm rot="16200000" flipH="1">
            <a:off x="5501183" y="9841605"/>
            <a:ext cx="468935" cy="1509139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8724412-A4E2-7A44-8658-B6F2A46E2431}"/>
              </a:ext>
            </a:extLst>
          </p:cNvPr>
          <p:cNvCxnSpPr>
            <a:stCxn id="232" idx="2"/>
            <a:endCxn id="238" idx="3"/>
          </p:cNvCxnSpPr>
          <p:nvPr/>
        </p:nvCxnSpPr>
        <p:spPr>
          <a:xfrm rot="5400000">
            <a:off x="8682579" y="9844710"/>
            <a:ext cx="468935" cy="1502931"/>
          </a:xfrm>
          <a:prstGeom prst="bentConnector2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C7EBD35-9D6A-F84C-9BF2-623C6C77D0DB}"/>
              </a:ext>
            </a:extLst>
          </p:cNvPr>
          <p:cNvCxnSpPr/>
          <p:nvPr/>
        </p:nvCxnSpPr>
        <p:spPr>
          <a:xfrm>
            <a:off x="3006247" y="-501041"/>
            <a:ext cx="125260" cy="112734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66103A8-1EAD-8B48-9AC4-A0A127E19784}"/>
              </a:ext>
            </a:extLst>
          </p:cNvPr>
          <p:cNvCxnSpPr>
            <a:stCxn id="238" idx="2"/>
            <a:endCxn id="235" idx="0"/>
          </p:cNvCxnSpPr>
          <p:nvPr/>
        </p:nvCxnSpPr>
        <p:spPr>
          <a:xfrm>
            <a:off x="7327900" y="11135443"/>
            <a:ext cx="0" cy="548456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7327591-B9E8-CD49-BBAF-33730ED33BE9}"/>
              </a:ext>
            </a:extLst>
          </p:cNvPr>
          <p:cNvCxnSpPr>
            <a:cxnSpLocks/>
            <a:endCxn id="218" idx="0"/>
          </p:cNvCxnSpPr>
          <p:nvPr/>
        </p:nvCxnSpPr>
        <p:spPr>
          <a:xfrm>
            <a:off x="4981081" y="6008049"/>
            <a:ext cx="1" cy="1853566"/>
          </a:xfrm>
          <a:prstGeom prst="straightConnector1">
            <a:avLst/>
          </a:prstGeom>
          <a:noFill/>
          <a:ln w="25400" cap="flat">
            <a:solidFill>
              <a:srgbClr val="9DE7E8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FFFFFF"/>
      </a:dk1>
      <a:lt1>
        <a:srgbClr val="F1A464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F1A464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F1A464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376</Words>
  <Application>Microsoft Office PowerPoint</Application>
  <PresentationFormat>Custom</PresentationFormat>
  <Paragraphs>160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Canela Bold</vt:lpstr>
      <vt:lpstr>Canela Deck Regular</vt:lpstr>
      <vt:lpstr>Canela Regular</vt:lpstr>
      <vt:lpstr>Canela Text Bold</vt:lpstr>
      <vt:lpstr>Canela Text Regular</vt:lpstr>
      <vt:lpstr>Graphik</vt:lpstr>
      <vt:lpstr>Graphik Medium</vt:lpstr>
      <vt:lpstr>Graphik Semibold</vt:lpstr>
      <vt:lpstr>Helvetica Neue</vt:lpstr>
      <vt:lpstr>Monaco</vt:lpstr>
      <vt:lpstr>Segoe Script</vt:lpstr>
      <vt:lpstr>23_ClassicWhite</vt:lpstr>
      <vt:lpstr>Python 101: Lesson 1</vt:lpstr>
      <vt:lpstr>Today’s Agenda</vt:lpstr>
      <vt:lpstr># 1 - 求圆的面积 How to define a function?</vt:lpstr>
      <vt:lpstr>Think Like A Programmer</vt:lpstr>
      <vt:lpstr>Recap - 敲黑板，记重点！</vt:lpstr>
      <vt:lpstr>变量的命名规则</vt:lpstr>
      <vt:lpstr># 2- 判断奇偶数 How to use “if” statements  to realize flow control?</vt:lpstr>
      <vt:lpstr>PowerPoint Presentation</vt:lpstr>
      <vt:lpstr>PowerPoint Presentation</vt:lpstr>
      <vt:lpstr>Recap - 敲黑板，记重点！</vt:lpstr>
      <vt:lpstr>That’s It! Now you can call yourself  A  ROOKIE  PROGRAMMER</vt:lpstr>
      <vt:lpstr>PowerPoint Presentation</vt:lpstr>
      <vt:lpstr># 3 - 猜数字游戏 How to repeat tasks with a  “While” loop?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101: Lesson 1</dc:title>
  <dc:creator>lnc akagi</dc:creator>
  <cp:lastModifiedBy>akagi lnc</cp:lastModifiedBy>
  <cp:revision>15</cp:revision>
  <dcterms:modified xsi:type="dcterms:W3CDTF">2020-06-06T14:40:21Z</dcterms:modified>
</cp:coreProperties>
</file>